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0"/>
  </p:notesMasterIdLst>
  <p:sldIdLst>
    <p:sldId id="256" r:id="rId2"/>
    <p:sldId id="259" r:id="rId3"/>
    <p:sldId id="263" r:id="rId4"/>
    <p:sldId id="257" r:id="rId5"/>
    <p:sldId id="262" r:id="rId6"/>
    <p:sldId id="260" r:id="rId7"/>
    <p:sldId id="261" r:id="rId8"/>
    <p:sldId id="258"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94660"/>
  </p:normalViewPr>
  <p:slideViewPr>
    <p:cSldViewPr snapToGrid="0">
      <p:cViewPr varScale="1">
        <p:scale>
          <a:sx n="72" d="100"/>
          <a:sy n="72" d="100"/>
        </p:scale>
        <p:origin x="84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785231-DC74-414D-AE56-4764070C9658}" type="datetimeFigureOut">
              <a:rPr lang="en-IN" smtClean="0"/>
              <a:t>15-08-2025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767A93-2653-4597-9570-E508303B3CA0}" type="slidenum">
              <a:rPr lang="en-IN" smtClean="0"/>
              <a:t>‹#›</a:t>
            </a:fld>
            <a:endParaRPr lang="en-IN"/>
          </a:p>
        </p:txBody>
      </p:sp>
    </p:spTree>
    <p:extLst>
      <p:ext uri="{BB962C8B-B14F-4D97-AF65-F5344CB8AC3E}">
        <p14:creationId xmlns:p14="http://schemas.microsoft.com/office/powerpoint/2010/main" val="618523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060F74E-8AAE-4285-87F8-8516F02F35D6}" type="datetime1">
              <a:rPr lang="en-IN" smtClean="0"/>
              <a:t>15-08-2025</a:t>
            </a:fld>
            <a:endParaRPr lang="en-IN"/>
          </a:p>
        </p:txBody>
      </p:sp>
      <p:sp>
        <p:nvSpPr>
          <p:cNvPr id="5" name="Footer Placeholder 4"/>
          <p:cNvSpPr>
            <a:spLocks noGrp="1"/>
          </p:cNvSpPr>
          <p:nvPr>
            <p:ph type="ftr" sz="quarter" idx="11"/>
          </p:nvPr>
        </p:nvSpPr>
        <p:spPr>
          <a:xfrm>
            <a:off x="5332412" y="5883275"/>
            <a:ext cx="4324044" cy="365125"/>
          </a:xfrm>
        </p:spPr>
        <p:txBody>
          <a:bodyPr/>
          <a:lstStyle/>
          <a:p>
            <a:r>
              <a:rPr lang="en-US"/>
              <a:t>Plastic-Scrapwala Mobile App (for private circulation only)</a:t>
            </a:r>
            <a:endParaRPr lang="en-IN"/>
          </a:p>
        </p:txBody>
      </p:sp>
      <p:sp>
        <p:nvSpPr>
          <p:cNvPr id="6" name="Slide Number Placeholder 5"/>
          <p:cNvSpPr>
            <a:spLocks noGrp="1"/>
          </p:cNvSpPr>
          <p:nvPr>
            <p:ph type="sldNum" sz="quarter" idx="12"/>
          </p:nvPr>
        </p:nvSpPr>
        <p:spPr/>
        <p:txBody>
          <a:bodyPr/>
          <a:lstStyle/>
          <a:p>
            <a:fld id="{B2E8D2B6-4F45-41BC-8176-244BDB8B0BC2}" type="slidenum">
              <a:rPr lang="en-IN" smtClean="0"/>
              <a:t>‹#›</a:t>
            </a:fld>
            <a:endParaRPr lang="en-IN"/>
          </a:p>
        </p:txBody>
      </p:sp>
    </p:spTree>
    <p:extLst>
      <p:ext uri="{BB962C8B-B14F-4D97-AF65-F5344CB8AC3E}">
        <p14:creationId xmlns:p14="http://schemas.microsoft.com/office/powerpoint/2010/main" val="1769440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0DD99EE-F65C-4A08-A779-06532917AC06}" type="datetime1">
              <a:rPr lang="en-IN" smtClean="0"/>
              <a:t>15-08-2025</a:t>
            </a:fld>
            <a:endParaRPr lang="en-IN"/>
          </a:p>
        </p:txBody>
      </p:sp>
      <p:sp>
        <p:nvSpPr>
          <p:cNvPr id="6" name="Footer Placeholder 5"/>
          <p:cNvSpPr>
            <a:spLocks noGrp="1"/>
          </p:cNvSpPr>
          <p:nvPr>
            <p:ph type="ftr" sz="quarter" idx="11"/>
          </p:nvPr>
        </p:nvSpPr>
        <p:spPr/>
        <p:txBody>
          <a:bodyPr/>
          <a:lstStyle/>
          <a:p>
            <a:r>
              <a:rPr lang="en-US"/>
              <a:t>Plastic-Scrapwala Mobile App (for private circulation only)</a:t>
            </a:r>
            <a:endParaRPr lang="en-IN"/>
          </a:p>
        </p:txBody>
      </p:sp>
      <p:sp>
        <p:nvSpPr>
          <p:cNvPr id="7" name="Slide Number Placeholder 6"/>
          <p:cNvSpPr>
            <a:spLocks noGrp="1"/>
          </p:cNvSpPr>
          <p:nvPr>
            <p:ph type="sldNum" sz="quarter" idx="12"/>
          </p:nvPr>
        </p:nvSpPr>
        <p:spPr/>
        <p:txBody>
          <a:bodyPr/>
          <a:lstStyle/>
          <a:p>
            <a:fld id="{B2E8D2B6-4F45-41BC-8176-244BDB8B0BC2}" type="slidenum">
              <a:rPr lang="en-IN" smtClean="0"/>
              <a:t>‹#›</a:t>
            </a:fld>
            <a:endParaRPr lang="en-IN"/>
          </a:p>
        </p:txBody>
      </p:sp>
    </p:spTree>
    <p:extLst>
      <p:ext uri="{BB962C8B-B14F-4D97-AF65-F5344CB8AC3E}">
        <p14:creationId xmlns:p14="http://schemas.microsoft.com/office/powerpoint/2010/main" val="2808417976"/>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0DD99EE-F65C-4A08-A779-06532917AC06}" type="datetime1">
              <a:rPr lang="en-IN" smtClean="0"/>
              <a:t>15-08-2025</a:t>
            </a:fld>
            <a:endParaRPr lang="en-IN"/>
          </a:p>
        </p:txBody>
      </p:sp>
      <p:sp>
        <p:nvSpPr>
          <p:cNvPr id="5" name="Footer Placeholder 4"/>
          <p:cNvSpPr>
            <a:spLocks noGrp="1"/>
          </p:cNvSpPr>
          <p:nvPr>
            <p:ph type="ftr" sz="quarter" idx="11"/>
          </p:nvPr>
        </p:nvSpPr>
        <p:spPr/>
        <p:txBody>
          <a:bodyPr/>
          <a:lstStyle/>
          <a:p>
            <a:r>
              <a:rPr lang="en-US"/>
              <a:t>Plastic-Scrapwala Mobile App (for private circulation only)</a:t>
            </a:r>
            <a:endParaRPr lang="en-IN"/>
          </a:p>
        </p:txBody>
      </p:sp>
      <p:sp>
        <p:nvSpPr>
          <p:cNvPr id="6" name="Slide Number Placeholder 5"/>
          <p:cNvSpPr>
            <a:spLocks noGrp="1"/>
          </p:cNvSpPr>
          <p:nvPr>
            <p:ph type="sldNum" sz="quarter" idx="12"/>
          </p:nvPr>
        </p:nvSpPr>
        <p:spPr/>
        <p:txBody>
          <a:bodyPr/>
          <a:lstStyle/>
          <a:p>
            <a:fld id="{B2E8D2B6-4F45-41BC-8176-244BDB8B0BC2}" type="slidenum">
              <a:rPr lang="en-IN" smtClean="0"/>
              <a:t>‹#›</a:t>
            </a:fld>
            <a:endParaRPr lang="en-IN"/>
          </a:p>
        </p:txBody>
      </p:sp>
    </p:spTree>
    <p:extLst>
      <p:ext uri="{BB962C8B-B14F-4D97-AF65-F5344CB8AC3E}">
        <p14:creationId xmlns:p14="http://schemas.microsoft.com/office/powerpoint/2010/main" val="2855860078"/>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0DD99EE-F65C-4A08-A779-06532917AC06}" type="datetime1">
              <a:rPr lang="en-IN" smtClean="0"/>
              <a:t>15-08-2025</a:t>
            </a:fld>
            <a:endParaRPr lang="en-IN"/>
          </a:p>
        </p:txBody>
      </p:sp>
      <p:sp>
        <p:nvSpPr>
          <p:cNvPr id="5" name="Footer Placeholder 4"/>
          <p:cNvSpPr>
            <a:spLocks noGrp="1"/>
          </p:cNvSpPr>
          <p:nvPr>
            <p:ph type="ftr" sz="quarter" idx="11"/>
          </p:nvPr>
        </p:nvSpPr>
        <p:spPr/>
        <p:txBody>
          <a:bodyPr/>
          <a:lstStyle/>
          <a:p>
            <a:r>
              <a:rPr lang="en-US"/>
              <a:t>Plastic-Scrapwala Mobile App (for private circulation only)</a:t>
            </a:r>
            <a:endParaRPr lang="en-IN"/>
          </a:p>
        </p:txBody>
      </p:sp>
      <p:sp>
        <p:nvSpPr>
          <p:cNvPr id="6" name="Slide Number Placeholder 5"/>
          <p:cNvSpPr>
            <a:spLocks noGrp="1"/>
          </p:cNvSpPr>
          <p:nvPr>
            <p:ph type="sldNum" sz="quarter" idx="12"/>
          </p:nvPr>
        </p:nvSpPr>
        <p:spPr/>
        <p:txBody>
          <a:bodyPr/>
          <a:lstStyle/>
          <a:p>
            <a:fld id="{B2E8D2B6-4F45-41BC-8176-244BDB8B0BC2}" type="slidenum">
              <a:rPr lang="en-IN" smtClean="0"/>
              <a:t>‹#›</a:t>
            </a:fld>
            <a:endParaRPr lang="en-IN"/>
          </a:p>
        </p:txBody>
      </p:sp>
    </p:spTree>
    <p:extLst>
      <p:ext uri="{BB962C8B-B14F-4D97-AF65-F5344CB8AC3E}">
        <p14:creationId xmlns:p14="http://schemas.microsoft.com/office/powerpoint/2010/main" val="1373152106"/>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0DD99EE-F65C-4A08-A779-06532917AC06}" type="datetime1">
              <a:rPr lang="en-IN" smtClean="0"/>
              <a:t>15-08-2025</a:t>
            </a:fld>
            <a:endParaRPr lang="en-IN"/>
          </a:p>
        </p:txBody>
      </p:sp>
      <p:sp>
        <p:nvSpPr>
          <p:cNvPr id="5" name="Footer Placeholder 4"/>
          <p:cNvSpPr>
            <a:spLocks noGrp="1"/>
          </p:cNvSpPr>
          <p:nvPr>
            <p:ph type="ftr" sz="quarter" idx="11"/>
          </p:nvPr>
        </p:nvSpPr>
        <p:spPr/>
        <p:txBody>
          <a:bodyPr/>
          <a:lstStyle/>
          <a:p>
            <a:r>
              <a:rPr lang="en-US"/>
              <a:t>Plastic-Scrapwala Mobile App (for private circulation only)</a:t>
            </a:r>
            <a:endParaRPr lang="en-IN"/>
          </a:p>
        </p:txBody>
      </p:sp>
      <p:sp>
        <p:nvSpPr>
          <p:cNvPr id="6" name="Slide Number Placeholder 5"/>
          <p:cNvSpPr>
            <a:spLocks noGrp="1"/>
          </p:cNvSpPr>
          <p:nvPr>
            <p:ph type="sldNum" sz="quarter" idx="12"/>
          </p:nvPr>
        </p:nvSpPr>
        <p:spPr/>
        <p:txBody>
          <a:bodyPr/>
          <a:lstStyle/>
          <a:p>
            <a:fld id="{B2E8D2B6-4F45-41BC-8176-244BDB8B0BC2}" type="slidenum">
              <a:rPr lang="en-IN" smtClean="0"/>
              <a:t>‹#›</a:t>
            </a:fld>
            <a:endParaRPr lang="en-IN"/>
          </a:p>
        </p:txBody>
      </p:sp>
    </p:spTree>
    <p:extLst>
      <p:ext uri="{BB962C8B-B14F-4D97-AF65-F5344CB8AC3E}">
        <p14:creationId xmlns:p14="http://schemas.microsoft.com/office/powerpoint/2010/main" val="457021360"/>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0DD99EE-F65C-4A08-A779-06532917AC06}" type="datetime1">
              <a:rPr lang="en-IN" smtClean="0"/>
              <a:t>15-08-2025</a:t>
            </a:fld>
            <a:endParaRPr lang="en-IN"/>
          </a:p>
        </p:txBody>
      </p:sp>
      <p:sp>
        <p:nvSpPr>
          <p:cNvPr id="5" name="Footer Placeholder 4"/>
          <p:cNvSpPr>
            <a:spLocks noGrp="1"/>
          </p:cNvSpPr>
          <p:nvPr>
            <p:ph type="ftr" sz="quarter" idx="11"/>
          </p:nvPr>
        </p:nvSpPr>
        <p:spPr/>
        <p:txBody>
          <a:bodyPr/>
          <a:lstStyle/>
          <a:p>
            <a:r>
              <a:rPr lang="en-US"/>
              <a:t>Plastic-Scrapwala Mobile App (for private circulation only)</a:t>
            </a:r>
            <a:endParaRPr lang="en-IN"/>
          </a:p>
        </p:txBody>
      </p:sp>
      <p:sp>
        <p:nvSpPr>
          <p:cNvPr id="6" name="Slide Number Placeholder 5"/>
          <p:cNvSpPr>
            <a:spLocks noGrp="1"/>
          </p:cNvSpPr>
          <p:nvPr>
            <p:ph type="sldNum" sz="quarter" idx="12"/>
          </p:nvPr>
        </p:nvSpPr>
        <p:spPr/>
        <p:txBody>
          <a:bodyPr/>
          <a:lstStyle/>
          <a:p>
            <a:fld id="{B2E8D2B6-4F45-41BC-8176-244BDB8B0BC2}" type="slidenum">
              <a:rPr lang="en-IN" smtClean="0"/>
              <a:t>‹#›</a:t>
            </a:fld>
            <a:endParaRPr lang="en-IN"/>
          </a:p>
        </p:txBody>
      </p:sp>
    </p:spTree>
    <p:extLst>
      <p:ext uri="{BB962C8B-B14F-4D97-AF65-F5344CB8AC3E}">
        <p14:creationId xmlns:p14="http://schemas.microsoft.com/office/powerpoint/2010/main" val="3085453350"/>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0DD99EE-F65C-4A08-A779-06532917AC06}" type="datetime1">
              <a:rPr lang="en-IN" smtClean="0"/>
              <a:t>15-08-2025</a:t>
            </a:fld>
            <a:endParaRPr lang="en-IN"/>
          </a:p>
        </p:txBody>
      </p:sp>
      <p:sp>
        <p:nvSpPr>
          <p:cNvPr id="5" name="Footer Placeholder 4"/>
          <p:cNvSpPr>
            <a:spLocks noGrp="1"/>
          </p:cNvSpPr>
          <p:nvPr>
            <p:ph type="ftr" sz="quarter" idx="11"/>
          </p:nvPr>
        </p:nvSpPr>
        <p:spPr/>
        <p:txBody>
          <a:bodyPr/>
          <a:lstStyle/>
          <a:p>
            <a:r>
              <a:rPr lang="en-US"/>
              <a:t>Plastic-Scrapwala Mobile App (for private circulation only)</a:t>
            </a:r>
            <a:endParaRPr lang="en-IN"/>
          </a:p>
        </p:txBody>
      </p:sp>
      <p:sp>
        <p:nvSpPr>
          <p:cNvPr id="6" name="Slide Number Placeholder 5"/>
          <p:cNvSpPr>
            <a:spLocks noGrp="1"/>
          </p:cNvSpPr>
          <p:nvPr>
            <p:ph type="sldNum" sz="quarter" idx="12"/>
          </p:nvPr>
        </p:nvSpPr>
        <p:spPr/>
        <p:txBody>
          <a:bodyPr/>
          <a:lstStyle/>
          <a:p>
            <a:fld id="{B2E8D2B6-4F45-41BC-8176-244BDB8B0BC2}" type="slidenum">
              <a:rPr lang="en-IN" smtClean="0"/>
              <a:t>‹#›</a:t>
            </a:fld>
            <a:endParaRPr lang="en-IN"/>
          </a:p>
        </p:txBody>
      </p:sp>
    </p:spTree>
    <p:extLst>
      <p:ext uri="{BB962C8B-B14F-4D97-AF65-F5344CB8AC3E}">
        <p14:creationId xmlns:p14="http://schemas.microsoft.com/office/powerpoint/2010/main" val="1071760825"/>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CDBE54-E34B-4B4A-87B9-2E111C51B022}" type="datetime1">
              <a:rPr lang="en-IN" smtClean="0"/>
              <a:t>15-08-2025</a:t>
            </a:fld>
            <a:endParaRPr lang="en-IN"/>
          </a:p>
        </p:txBody>
      </p:sp>
      <p:sp>
        <p:nvSpPr>
          <p:cNvPr id="5" name="Footer Placeholder 4"/>
          <p:cNvSpPr>
            <a:spLocks noGrp="1"/>
          </p:cNvSpPr>
          <p:nvPr>
            <p:ph type="ftr" sz="quarter" idx="11"/>
          </p:nvPr>
        </p:nvSpPr>
        <p:spPr/>
        <p:txBody>
          <a:bodyPr/>
          <a:lstStyle/>
          <a:p>
            <a:r>
              <a:rPr lang="en-US"/>
              <a:t>Plastic-Scrapwala Mobile App (for private circulation only)</a:t>
            </a:r>
            <a:endParaRPr lang="en-IN"/>
          </a:p>
        </p:txBody>
      </p:sp>
      <p:sp>
        <p:nvSpPr>
          <p:cNvPr id="6" name="Slide Number Placeholder 5"/>
          <p:cNvSpPr>
            <a:spLocks noGrp="1"/>
          </p:cNvSpPr>
          <p:nvPr>
            <p:ph type="sldNum" sz="quarter" idx="12"/>
          </p:nvPr>
        </p:nvSpPr>
        <p:spPr/>
        <p:txBody>
          <a:bodyPr/>
          <a:lstStyle/>
          <a:p>
            <a:fld id="{B2E8D2B6-4F45-41BC-8176-244BDB8B0BC2}" type="slidenum">
              <a:rPr lang="en-IN" smtClean="0"/>
              <a:t>‹#›</a:t>
            </a:fld>
            <a:endParaRPr lang="en-IN"/>
          </a:p>
        </p:txBody>
      </p:sp>
    </p:spTree>
    <p:extLst>
      <p:ext uri="{BB962C8B-B14F-4D97-AF65-F5344CB8AC3E}">
        <p14:creationId xmlns:p14="http://schemas.microsoft.com/office/powerpoint/2010/main" val="1026332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AC5433-229A-4131-AE00-714103C04F8C}" type="datetime1">
              <a:rPr lang="en-IN" smtClean="0"/>
              <a:t>15-08-2025</a:t>
            </a:fld>
            <a:endParaRPr lang="en-IN"/>
          </a:p>
        </p:txBody>
      </p:sp>
      <p:sp>
        <p:nvSpPr>
          <p:cNvPr id="5" name="Footer Placeholder 4"/>
          <p:cNvSpPr>
            <a:spLocks noGrp="1"/>
          </p:cNvSpPr>
          <p:nvPr>
            <p:ph type="ftr" sz="quarter" idx="11"/>
          </p:nvPr>
        </p:nvSpPr>
        <p:spPr/>
        <p:txBody>
          <a:bodyPr/>
          <a:lstStyle/>
          <a:p>
            <a:r>
              <a:rPr lang="en-US"/>
              <a:t>Plastic-Scrapwala Mobile App (for private circulation only)</a:t>
            </a:r>
            <a:endParaRPr lang="en-IN"/>
          </a:p>
        </p:txBody>
      </p:sp>
      <p:sp>
        <p:nvSpPr>
          <p:cNvPr id="6" name="Slide Number Placeholder 5"/>
          <p:cNvSpPr>
            <a:spLocks noGrp="1"/>
          </p:cNvSpPr>
          <p:nvPr>
            <p:ph type="sldNum" sz="quarter" idx="12"/>
          </p:nvPr>
        </p:nvSpPr>
        <p:spPr/>
        <p:txBody>
          <a:bodyPr/>
          <a:lstStyle/>
          <a:p>
            <a:fld id="{B2E8D2B6-4F45-41BC-8176-244BDB8B0BC2}" type="slidenum">
              <a:rPr lang="en-IN" smtClean="0"/>
              <a:t>‹#›</a:t>
            </a:fld>
            <a:endParaRPr lang="en-IN"/>
          </a:p>
        </p:txBody>
      </p:sp>
    </p:spTree>
    <p:extLst>
      <p:ext uri="{BB962C8B-B14F-4D97-AF65-F5344CB8AC3E}">
        <p14:creationId xmlns:p14="http://schemas.microsoft.com/office/powerpoint/2010/main" val="1437309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5919CB-1239-405D-9184-637ABD7663FB}" type="datetime1">
              <a:rPr lang="en-IN" smtClean="0"/>
              <a:t>15-08-2025</a:t>
            </a:fld>
            <a:endParaRPr lang="en-IN"/>
          </a:p>
        </p:txBody>
      </p:sp>
      <p:sp>
        <p:nvSpPr>
          <p:cNvPr id="5" name="Footer Placeholder 4"/>
          <p:cNvSpPr>
            <a:spLocks noGrp="1"/>
          </p:cNvSpPr>
          <p:nvPr>
            <p:ph type="ftr" sz="quarter" idx="11"/>
          </p:nvPr>
        </p:nvSpPr>
        <p:spPr/>
        <p:txBody>
          <a:bodyPr/>
          <a:lstStyle/>
          <a:p>
            <a:r>
              <a:rPr lang="en-US"/>
              <a:t>Plastic-Scrapwala Mobile App (for private circulation only)</a:t>
            </a:r>
            <a:endParaRPr lang="en-IN"/>
          </a:p>
        </p:txBody>
      </p:sp>
      <p:sp>
        <p:nvSpPr>
          <p:cNvPr id="6" name="Slide Number Placeholder 5"/>
          <p:cNvSpPr>
            <a:spLocks noGrp="1"/>
          </p:cNvSpPr>
          <p:nvPr>
            <p:ph type="sldNum" sz="quarter" idx="12"/>
          </p:nvPr>
        </p:nvSpPr>
        <p:spPr>
          <a:xfrm>
            <a:off x="10951856" y="5867131"/>
            <a:ext cx="551167" cy="365125"/>
          </a:xfrm>
        </p:spPr>
        <p:txBody>
          <a:bodyPr/>
          <a:lstStyle/>
          <a:p>
            <a:fld id="{B2E8D2B6-4F45-41BC-8176-244BDB8B0BC2}" type="slidenum">
              <a:rPr lang="en-IN" smtClean="0"/>
              <a:t>‹#›</a:t>
            </a:fld>
            <a:endParaRPr lang="en-IN"/>
          </a:p>
        </p:txBody>
      </p:sp>
    </p:spTree>
    <p:extLst>
      <p:ext uri="{BB962C8B-B14F-4D97-AF65-F5344CB8AC3E}">
        <p14:creationId xmlns:p14="http://schemas.microsoft.com/office/powerpoint/2010/main" val="28782238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153608-2D71-4192-ADB7-393365CF61DC}" type="datetime1">
              <a:rPr lang="en-IN" smtClean="0"/>
              <a:t>15-08-2025</a:t>
            </a:fld>
            <a:endParaRPr lang="en-IN"/>
          </a:p>
        </p:txBody>
      </p:sp>
      <p:sp>
        <p:nvSpPr>
          <p:cNvPr id="5" name="Footer Placeholder 4"/>
          <p:cNvSpPr>
            <a:spLocks noGrp="1"/>
          </p:cNvSpPr>
          <p:nvPr>
            <p:ph type="ftr" sz="quarter" idx="11"/>
          </p:nvPr>
        </p:nvSpPr>
        <p:spPr/>
        <p:txBody>
          <a:bodyPr/>
          <a:lstStyle/>
          <a:p>
            <a:r>
              <a:rPr lang="en-US"/>
              <a:t>Plastic-Scrapwala Mobile App (for private circulation only)</a:t>
            </a:r>
            <a:endParaRPr lang="en-IN"/>
          </a:p>
        </p:txBody>
      </p:sp>
      <p:sp>
        <p:nvSpPr>
          <p:cNvPr id="6" name="Slide Number Placeholder 5"/>
          <p:cNvSpPr>
            <a:spLocks noGrp="1"/>
          </p:cNvSpPr>
          <p:nvPr>
            <p:ph type="sldNum" sz="quarter" idx="12"/>
          </p:nvPr>
        </p:nvSpPr>
        <p:spPr/>
        <p:txBody>
          <a:bodyPr/>
          <a:lstStyle/>
          <a:p>
            <a:fld id="{B2E8D2B6-4F45-41BC-8176-244BDB8B0BC2}" type="slidenum">
              <a:rPr lang="en-IN" smtClean="0"/>
              <a:t>‹#›</a:t>
            </a:fld>
            <a:endParaRPr lang="en-IN"/>
          </a:p>
        </p:txBody>
      </p:sp>
    </p:spTree>
    <p:extLst>
      <p:ext uri="{BB962C8B-B14F-4D97-AF65-F5344CB8AC3E}">
        <p14:creationId xmlns:p14="http://schemas.microsoft.com/office/powerpoint/2010/main" val="48192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9CC6392-4A44-4087-8EF9-1A6F5372186F}" type="datetime1">
              <a:rPr lang="en-IN" smtClean="0"/>
              <a:t>15-08-2025</a:t>
            </a:fld>
            <a:endParaRPr lang="en-IN"/>
          </a:p>
        </p:txBody>
      </p:sp>
      <p:sp>
        <p:nvSpPr>
          <p:cNvPr id="6" name="Footer Placeholder 5"/>
          <p:cNvSpPr>
            <a:spLocks noGrp="1"/>
          </p:cNvSpPr>
          <p:nvPr>
            <p:ph type="ftr" sz="quarter" idx="11"/>
          </p:nvPr>
        </p:nvSpPr>
        <p:spPr/>
        <p:txBody>
          <a:bodyPr/>
          <a:lstStyle/>
          <a:p>
            <a:r>
              <a:rPr lang="en-US"/>
              <a:t>Plastic-Scrapwala Mobile App (for private circulation only)</a:t>
            </a:r>
            <a:endParaRPr lang="en-IN"/>
          </a:p>
        </p:txBody>
      </p:sp>
      <p:sp>
        <p:nvSpPr>
          <p:cNvPr id="7" name="Slide Number Placeholder 6"/>
          <p:cNvSpPr>
            <a:spLocks noGrp="1"/>
          </p:cNvSpPr>
          <p:nvPr>
            <p:ph type="sldNum" sz="quarter" idx="12"/>
          </p:nvPr>
        </p:nvSpPr>
        <p:spPr/>
        <p:txBody>
          <a:bodyPr/>
          <a:lstStyle/>
          <a:p>
            <a:fld id="{B2E8D2B6-4F45-41BC-8176-244BDB8B0BC2}" type="slidenum">
              <a:rPr lang="en-IN" smtClean="0"/>
              <a:t>‹#›</a:t>
            </a:fld>
            <a:endParaRPr lang="en-IN"/>
          </a:p>
        </p:txBody>
      </p:sp>
    </p:spTree>
    <p:extLst>
      <p:ext uri="{BB962C8B-B14F-4D97-AF65-F5344CB8AC3E}">
        <p14:creationId xmlns:p14="http://schemas.microsoft.com/office/powerpoint/2010/main" val="1348216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34753C9-EFD4-45A1-A923-53EC25F50223}" type="datetime1">
              <a:rPr lang="en-IN" smtClean="0"/>
              <a:t>15-08-2025</a:t>
            </a:fld>
            <a:endParaRPr lang="en-IN"/>
          </a:p>
        </p:txBody>
      </p:sp>
      <p:sp>
        <p:nvSpPr>
          <p:cNvPr id="8" name="Footer Placeholder 7"/>
          <p:cNvSpPr>
            <a:spLocks noGrp="1"/>
          </p:cNvSpPr>
          <p:nvPr>
            <p:ph type="ftr" sz="quarter" idx="11"/>
          </p:nvPr>
        </p:nvSpPr>
        <p:spPr/>
        <p:txBody>
          <a:bodyPr/>
          <a:lstStyle/>
          <a:p>
            <a:r>
              <a:rPr lang="en-US"/>
              <a:t>Plastic-Scrapwala Mobile App (for private circulation only)</a:t>
            </a:r>
            <a:endParaRPr lang="en-IN"/>
          </a:p>
        </p:txBody>
      </p:sp>
      <p:sp>
        <p:nvSpPr>
          <p:cNvPr id="9" name="Slide Number Placeholder 8"/>
          <p:cNvSpPr>
            <a:spLocks noGrp="1"/>
          </p:cNvSpPr>
          <p:nvPr>
            <p:ph type="sldNum" sz="quarter" idx="12"/>
          </p:nvPr>
        </p:nvSpPr>
        <p:spPr/>
        <p:txBody>
          <a:bodyPr/>
          <a:lstStyle/>
          <a:p>
            <a:fld id="{B2E8D2B6-4F45-41BC-8176-244BDB8B0BC2}" type="slidenum">
              <a:rPr lang="en-IN" smtClean="0"/>
              <a:t>‹#›</a:t>
            </a:fld>
            <a:endParaRPr lang="en-IN"/>
          </a:p>
        </p:txBody>
      </p:sp>
    </p:spTree>
    <p:extLst>
      <p:ext uri="{BB962C8B-B14F-4D97-AF65-F5344CB8AC3E}">
        <p14:creationId xmlns:p14="http://schemas.microsoft.com/office/powerpoint/2010/main" val="2524933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9031A76-C198-4A38-B731-599C0A641D42}" type="datetime1">
              <a:rPr lang="en-IN" smtClean="0"/>
              <a:t>15-08-2025</a:t>
            </a:fld>
            <a:endParaRPr lang="en-IN"/>
          </a:p>
        </p:txBody>
      </p:sp>
      <p:sp>
        <p:nvSpPr>
          <p:cNvPr id="4" name="Footer Placeholder 3"/>
          <p:cNvSpPr>
            <a:spLocks noGrp="1"/>
          </p:cNvSpPr>
          <p:nvPr>
            <p:ph type="ftr" sz="quarter" idx="11"/>
          </p:nvPr>
        </p:nvSpPr>
        <p:spPr/>
        <p:txBody>
          <a:bodyPr/>
          <a:lstStyle/>
          <a:p>
            <a:r>
              <a:rPr lang="en-US"/>
              <a:t>Plastic-Scrapwala Mobile App (for private circulation only)</a:t>
            </a:r>
            <a:endParaRPr lang="en-IN"/>
          </a:p>
        </p:txBody>
      </p:sp>
      <p:sp>
        <p:nvSpPr>
          <p:cNvPr id="5" name="Slide Number Placeholder 4"/>
          <p:cNvSpPr>
            <a:spLocks noGrp="1"/>
          </p:cNvSpPr>
          <p:nvPr>
            <p:ph type="sldNum" sz="quarter" idx="12"/>
          </p:nvPr>
        </p:nvSpPr>
        <p:spPr/>
        <p:txBody>
          <a:bodyPr/>
          <a:lstStyle/>
          <a:p>
            <a:fld id="{B2E8D2B6-4F45-41BC-8176-244BDB8B0BC2}" type="slidenum">
              <a:rPr lang="en-IN" smtClean="0"/>
              <a:t>‹#›</a:t>
            </a:fld>
            <a:endParaRPr lang="en-IN"/>
          </a:p>
        </p:txBody>
      </p:sp>
    </p:spTree>
    <p:extLst>
      <p:ext uri="{BB962C8B-B14F-4D97-AF65-F5344CB8AC3E}">
        <p14:creationId xmlns:p14="http://schemas.microsoft.com/office/powerpoint/2010/main" val="367279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8FD8C3-15C0-45D8-9A0E-A67366591FB9}" type="datetime1">
              <a:rPr lang="en-IN" smtClean="0"/>
              <a:t>15-08-2025</a:t>
            </a:fld>
            <a:endParaRPr lang="en-IN"/>
          </a:p>
        </p:txBody>
      </p:sp>
      <p:sp>
        <p:nvSpPr>
          <p:cNvPr id="3" name="Footer Placeholder 2"/>
          <p:cNvSpPr>
            <a:spLocks noGrp="1"/>
          </p:cNvSpPr>
          <p:nvPr>
            <p:ph type="ftr" sz="quarter" idx="11"/>
          </p:nvPr>
        </p:nvSpPr>
        <p:spPr/>
        <p:txBody>
          <a:bodyPr/>
          <a:lstStyle/>
          <a:p>
            <a:r>
              <a:rPr lang="en-US"/>
              <a:t>Plastic-Scrapwala Mobile App (for private circulation only)</a:t>
            </a:r>
            <a:endParaRPr lang="en-IN"/>
          </a:p>
        </p:txBody>
      </p:sp>
      <p:sp>
        <p:nvSpPr>
          <p:cNvPr id="4" name="Slide Number Placeholder 3"/>
          <p:cNvSpPr>
            <a:spLocks noGrp="1"/>
          </p:cNvSpPr>
          <p:nvPr>
            <p:ph type="sldNum" sz="quarter" idx="12"/>
          </p:nvPr>
        </p:nvSpPr>
        <p:spPr/>
        <p:txBody>
          <a:bodyPr/>
          <a:lstStyle/>
          <a:p>
            <a:fld id="{B2E8D2B6-4F45-41BC-8176-244BDB8B0BC2}" type="slidenum">
              <a:rPr lang="en-IN" smtClean="0"/>
              <a:t>‹#›</a:t>
            </a:fld>
            <a:endParaRPr lang="en-IN"/>
          </a:p>
        </p:txBody>
      </p:sp>
    </p:spTree>
    <p:extLst>
      <p:ext uri="{BB962C8B-B14F-4D97-AF65-F5344CB8AC3E}">
        <p14:creationId xmlns:p14="http://schemas.microsoft.com/office/powerpoint/2010/main" val="1884481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3D478F-B5F4-4A52-BA2D-D709BA4270BF}" type="datetime1">
              <a:rPr lang="en-IN" smtClean="0"/>
              <a:t>15-08-2025</a:t>
            </a:fld>
            <a:endParaRPr lang="en-IN"/>
          </a:p>
        </p:txBody>
      </p:sp>
      <p:sp>
        <p:nvSpPr>
          <p:cNvPr id="6" name="Footer Placeholder 5"/>
          <p:cNvSpPr>
            <a:spLocks noGrp="1"/>
          </p:cNvSpPr>
          <p:nvPr>
            <p:ph type="ftr" sz="quarter" idx="11"/>
          </p:nvPr>
        </p:nvSpPr>
        <p:spPr/>
        <p:txBody>
          <a:bodyPr/>
          <a:lstStyle/>
          <a:p>
            <a:r>
              <a:rPr lang="en-US"/>
              <a:t>Plastic-Scrapwala Mobile App (for private circulation only)</a:t>
            </a:r>
            <a:endParaRPr lang="en-IN"/>
          </a:p>
        </p:txBody>
      </p:sp>
      <p:sp>
        <p:nvSpPr>
          <p:cNvPr id="7" name="Slide Number Placeholder 6"/>
          <p:cNvSpPr>
            <a:spLocks noGrp="1"/>
          </p:cNvSpPr>
          <p:nvPr>
            <p:ph type="sldNum" sz="quarter" idx="12"/>
          </p:nvPr>
        </p:nvSpPr>
        <p:spPr/>
        <p:txBody>
          <a:bodyPr/>
          <a:lstStyle/>
          <a:p>
            <a:fld id="{B2E8D2B6-4F45-41BC-8176-244BDB8B0BC2}" type="slidenum">
              <a:rPr lang="en-IN" smtClean="0"/>
              <a:t>‹#›</a:t>
            </a:fld>
            <a:endParaRPr lang="en-IN"/>
          </a:p>
        </p:txBody>
      </p:sp>
    </p:spTree>
    <p:extLst>
      <p:ext uri="{BB962C8B-B14F-4D97-AF65-F5344CB8AC3E}">
        <p14:creationId xmlns:p14="http://schemas.microsoft.com/office/powerpoint/2010/main" val="1864179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395E26-9296-4996-BB74-C3C63D039954}" type="datetime1">
              <a:rPr lang="en-IN" smtClean="0"/>
              <a:t>15-08-2025</a:t>
            </a:fld>
            <a:endParaRPr lang="en-IN"/>
          </a:p>
        </p:txBody>
      </p:sp>
      <p:sp>
        <p:nvSpPr>
          <p:cNvPr id="6" name="Footer Placeholder 5"/>
          <p:cNvSpPr>
            <a:spLocks noGrp="1"/>
          </p:cNvSpPr>
          <p:nvPr>
            <p:ph type="ftr" sz="quarter" idx="11"/>
          </p:nvPr>
        </p:nvSpPr>
        <p:spPr/>
        <p:txBody>
          <a:bodyPr/>
          <a:lstStyle/>
          <a:p>
            <a:r>
              <a:rPr lang="en-US"/>
              <a:t>Plastic-Scrapwala Mobile App (for private circulation only)</a:t>
            </a:r>
            <a:endParaRPr lang="en-IN"/>
          </a:p>
        </p:txBody>
      </p:sp>
      <p:sp>
        <p:nvSpPr>
          <p:cNvPr id="7" name="Slide Number Placeholder 6"/>
          <p:cNvSpPr>
            <a:spLocks noGrp="1"/>
          </p:cNvSpPr>
          <p:nvPr>
            <p:ph type="sldNum" sz="quarter" idx="12"/>
          </p:nvPr>
        </p:nvSpPr>
        <p:spPr/>
        <p:txBody>
          <a:bodyPr/>
          <a:lstStyle/>
          <a:p>
            <a:fld id="{B2E8D2B6-4F45-41BC-8176-244BDB8B0BC2}" type="slidenum">
              <a:rPr lang="en-IN" smtClean="0"/>
              <a:t>‹#›</a:t>
            </a:fld>
            <a:endParaRPr lang="en-IN"/>
          </a:p>
        </p:txBody>
      </p:sp>
    </p:spTree>
    <p:extLst>
      <p:ext uri="{BB962C8B-B14F-4D97-AF65-F5344CB8AC3E}">
        <p14:creationId xmlns:p14="http://schemas.microsoft.com/office/powerpoint/2010/main" val="519386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0DD99EE-F65C-4A08-A779-06532917AC06}" type="datetime1">
              <a:rPr lang="en-IN" smtClean="0"/>
              <a:t>15-08-2025</a:t>
            </a:fld>
            <a:endParaRPr lang="en-IN"/>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r>
              <a:rPr lang="en-US"/>
              <a:t>Plastic-Scrapwala Mobile App (for private circulation only)</a:t>
            </a:r>
            <a:endParaRPr lang="en-IN"/>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2E8D2B6-4F45-41BC-8176-244BDB8B0BC2}" type="slidenum">
              <a:rPr lang="en-IN" smtClean="0"/>
              <a:t>‹#›</a:t>
            </a:fld>
            <a:endParaRPr lang="en-IN"/>
          </a:p>
        </p:txBody>
      </p:sp>
    </p:spTree>
    <p:extLst>
      <p:ext uri="{BB962C8B-B14F-4D97-AF65-F5344CB8AC3E}">
        <p14:creationId xmlns:p14="http://schemas.microsoft.com/office/powerpoint/2010/main" val="8171736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BE58D-5C67-44CE-1BA2-A5D3D1F1F25C}"/>
              </a:ext>
            </a:extLst>
          </p:cNvPr>
          <p:cNvSpPr>
            <a:spLocks noGrp="1"/>
          </p:cNvSpPr>
          <p:nvPr>
            <p:ph type="ctrTitle"/>
          </p:nvPr>
        </p:nvSpPr>
        <p:spPr/>
        <p:txBody>
          <a:bodyPr/>
          <a:lstStyle/>
          <a:p>
            <a:r>
              <a:rPr lang="en-US" dirty="0"/>
              <a:t>Price Methodology</a:t>
            </a:r>
            <a:endParaRPr lang="en-IN" dirty="0"/>
          </a:p>
        </p:txBody>
      </p:sp>
      <p:sp>
        <p:nvSpPr>
          <p:cNvPr id="3" name="Subtitle 2">
            <a:extLst>
              <a:ext uri="{FF2B5EF4-FFF2-40B4-BE49-F238E27FC236}">
                <a16:creationId xmlns:a16="http://schemas.microsoft.com/office/drawing/2014/main" id="{3928DE1E-A0FB-EA0E-EA58-0C8315DA0E0D}"/>
              </a:ext>
            </a:extLst>
          </p:cNvPr>
          <p:cNvSpPr>
            <a:spLocks noGrp="1"/>
          </p:cNvSpPr>
          <p:nvPr>
            <p:ph type="subTitle" idx="1"/>
          </p:nvPr>
        </p:nvSpPr>
        <p:spPr/>
        <p:txBody>
          <a:bodyPr/>
          <a:lstStyle/>
          <a:p>
            <a:endParaRPr lang="en-US" dirty="0"/>
          </a:p>
          <a:p>
            <a:r>
              <a:rPr lang="en-US" dirty="0"/>
              <a:t>Plastic-Scrap Wala Mobile App</a:t>
            </a:r>
          </a:p>
          <a:p>
            <a:r>
              <a:rPr lang="en-US" sz="1800" i="1" dirty="0">
                <a:solidFill>
                  <a:schemeClr val="bg1">
                    <a:lumMod val="50000"/>
                  </a:schemeClr>
                </a:solidFill>
              </a:rPr>
              <a:t>Owned and Operated by Kalpataru Polymer Pvt. Ltd.</a:t>
            </a:r>
            <a:endParaRPr lang="en-IN" sz="1800" i="1" dirty="0">
              <a:solidFill>
                <a:schemeClr val="bg1">
                  <a:lumMod val="50000"/>
                </a:schemeClr>
              </a:solidFill>
            </a:endParaRPr>
          </a:p>
        </p:txBody>
      </p:sp>
      <p:pic>
        <p:nvPicPr>
          <p:cNvPr id="5" name="Picture 4">
            <a:extLst>
              <a:ext uri="{FF2B5EF4-FFF2-40B4-BE49-F238E27FC236}">
                <a16:creationId xmlns:a16="http://schemas.microsoft.com/office/drawing/2014/main" id="{D1C28CE4-660B-B97E-477B-8053B58205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3772" y="195470"/>
            <a:ext cx="1943100" cy="1828800"/>
          </a:xfrm>
          <a:prstGeom prst="rect">
            <a:avLst/>
          </a:prstGeom>
        </p:spPr>
      </p:pic>
    </p:spTree>
    <p:extLst>
      <p:ext uri="{BB962C8B-B14F-4D97-AF65-F5344CB8AC3E}">
        <p14:creationId xmlns:p14="http://schemas.microsoft.com/office/powerpoint/2010/main" val="4072935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DFA159-303C-9304-77CD-8037F5E5D4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DA6CCF-34B3-8341-8434-8FB0F518B1F4}"/>
              </a:ext>
            </a:extLst>
          </p:cNvPr>
          <p:cNvSpPr>
            <a:spLocks noGrp="1"/>
          </p:cNvSpPr>
          <p:nvPr>
            <p:ph type="title"/>
          </p:nvPr>
        </p:nvSpPr>
        <p:spPr>
          <a:xfrm>
            <a:off x="838200" y="365125"/>
            <a:ext cx="10515600" cy="416753"/>
          </a:xfrm>
        </p:spPr>
        <p:txBody>
          <a:bodyPr>
            <a:normAutofit/>
          </a:bodyPr>
          <a:lstStyle/>
          <a:p>
            <a:r>
              <a:rPr lang="en-US" sz="1800" dirty="0">
                <a:latin typeface="Arial Black" panose="020B0A04020102020204" pitchFamily="34" charset="0"/>
              </a:rPr>
              <a:t>A</a:t>
            </a:r>
            <a:r>
              <a:rPr lang="en-IN" sz="1800" dirty="0">
                <a:latin typeface="Arial Black" panose="020B0A04020102020204" pitchFamily="34" charset="0"/>
              </a:rPr>
              <a:t>bout Us</a:t>
            </a:r>
          </a:p>
        </p:txBody>
      </p:sp>
      <p:sp>
        <p:nvSpPr>
          <p:cNvPr id="3" name="Content Placeholder 2">
            <a:extLst>
              <a:ext uri="{FF2B5EF4-FFF2-40B4-BE49-F238E27FC236}">
                <a16:creationId xmlns:a16="http://schemas.microsoft.com/office/drawing/2014/main" id="{5793F5CA-E1A3-3F99-F04A-A419296F5465}"/>
              </a:ext>
            </a:extLst>
          </p:cNvPr>
          <p:cNvSpPr>
            <a:spLocks noGrp="1"/>
          </p:cNvSpPr>
          <p:nvPr>
            <p:ph idx="1"/>
          </p:nvPr>
        </p:nvSpPr>
        <p:spPr>
          <a:xfrm>
            <a:off x="1381539" y="708764"/>
            <a:ext cx="10515600" cy="5302320"/>
          </a:xfrm>
        </p:spPr>
        <p:txBody>
          <a:bodyPr>
            <a:normAutofit/>
          </a:bodyPr>
          <a:lstStyle/>
          <a:p>
            <a:pPr algn="just"/>
            <a:r>
              <a:rPr lang="en-US" sz="1800" dirty="0"/>
              <a:t>Plastic-</a:t>
            </a:r>
            <a:r>
              <a:rPr lang="en-US" sz="1800" dirty="0" err="1"/>
              <a:t>Scrapwala</a:t>
            </a:r>
            <a:r>
              <a:rPr lang="en-US" sz="1800" dirty="0"/>
              <a:t> is India’s leading digital platform dedicated to the plastic recycling industry. </a:t>
            </a:r>
          </a:p>
          <a:p>
            <a:pPr algn="just"/>
            <a:r>
              <a:rPr lang="en-US" sz="1800" dirty="0"/>
              <a:t>We provide real-time price updates, market trends, and industry news through our intuitive mobile app—empowering recyclers, traders, manufacturers, and stakeholders with the information they need to make smarter decisions, faster.</a:t>
            </a:r>
          </a:p>
          <a:p>
            <a:pPr algn="just"/>
            <a:r>
              <a:rPr lang="en-US" sz="1800" dirty="0"/>
              <a:t>Founded (in 2017) with the mission to bring transparency, accessibility, and efficiency to the fragmented plastic scrap market, Plastic-</a:t>
            </a:r>
            <a:r>
              <a:rPr lang="en-US" sz="1800" dirty="0" err="1"/>
              <a:t>Scrapwala</a:t>
            </a:r>
            <a:r>
              <a:rPr lang="en-US" sz="1800" dirty="0"/>
              <a:t> bridges the information gap that has long challenged the sector. </a:t>
            </a:r>
          </a:p>
          <a:p>
            <a:pPr algn="just"/>
            <a:r>
              <a:rPr lang="en-US" sz="1800" dirty="0"/>
              <a:t>Our platform offers daily updates on rates for various types of plastic scrap, insights into domestic and international markets, government policy updates, and expert analysis—all in one place.</a:t>
            </a:r>
          </a:p>
          <a:p>
            <a:pPr algn="just"/>
            <a:r>
              <a:rPr lang="en-US" sz="1800" dirty="0"/>
              <a:t>Whether you're a small scrap dealer or a large-scale recycler, Plastic-</a:t>
            </a:r>
            <a:r>
              <a:rPr lang="en-US" sz="1800" dirty="0" err="1"/>
              <a:t>Scrapwala</a:t>
            </a:r>
            <a:r>
              <a:rPr lang="en-US" sz="1800" dirty="0"/>
              <a:t> helps you stay ahead of the curve. </a:t>
            </a:r>
          </a:p>
          <a:p>
            <a:pPr algn="just"/>
            <a:r>
              <a:rPr lang="en-US" sz="1800" dirty="0"/>
              <a:t>With a rapidly growing user base across India, we’re proud to be shaping a more informed, connected, and sustainable future for the plastic recycling ecosystem.</a:t>
            </a:r>
          </a:p>
          <a:p>
            <a:pPr algn="just"/>
            <a:r>
              <a:rPr lang="en-US" sz="1800" dirty="0"/>
              <a:t>Stay updated. Stay competitive. Recycle smarter—with Plastic-</a:t>
            </a:r>
            <a:r>
              <a:rPr lang="en-US" sz="1800" dirty="0" err="1"/>
              <a:t>Scrapwala</a:t>
            </a:r>
            <a:r>
              <a:rPr lang="en-US" sz="1800" dirty="0"/>
              <a:t>.</a:t>
            </a:r>
            <a:endParaRPr lang="en-IN" sz="1800" dirty="0"/>
          </a:p>
        </p:txBody>
      </p:sp>
      <p:sp>
        <p:nvSpPr>
          <p:cNvPr id="4" name="Footer Placeholder 3">
            <a:extLst>
              <a:ext uri="{FF2B5EF4-FFF2-40B4-BE49-F238E27FC236}">
                <a16:creationId xmlns:a16="http://schemas.microsoft.com/office/drawing/2014/main" id="{647EDF51-5654-2E64-4931-A3E8E374DE26}"/>
              </a:ext>
            </a:extLst>
          </p:cNvPr>
          <p:cNvSpPr>
            <a:spLocks noGrp="1"/>
          </p:cNvSpPr>
          <p:nvPr>
            <p:ph type="ftr" sz="quarter" idx="11"/>
          </p:nvPr>
        </p:nvSpPr>
        <p:spPr/>
        <p:txBody>
          <a:bodyPr/>
          <a:lstStyle/>
          <a:p>
            <a:pPr algn="ctr"/>
            <a:r>
              <a:rPr lang="en-US" dirty="0"/>
              <a:t>Plastic-</a:t>
            </a:r>
            <a:r>
              <a:rPr lang="en-US" dirty="0" err="1"/>
              <a:t>Scrapwala</a:t>
            </a:r>
            <a:r>
              <a:rPr lang="en-US" dirty="0"/>
              <a:t> Mobile App (for private circulation only)</a:t>
            </a:r>
            <a:endParaRPr lang="en-IN" dirty="0"/>
          </a:p>
        </p:txBody>
      </p:sp>
      <p:sp>
        <p:nvSpPr>
          <p:cNvPr id="5" name="Slide Number Placeholder 4">
            <a:extLst>
              <a:ext uri="{FF2B5EF4-FFF2-40B4-BE49-F238E27FC236}">
                <a16:creationId xmlns:a16="http://schemas.microsoft.com/office/drawing/2014/main" id="{467F8696-63C1-7A6F-C6FD-4DCA9060F431}"/>
              </a:ext>
            </a:extLst>
          </p:cNvPr>
          <p:cNvSpPr>
            <a:spLocks noGrp="1"/>
          </p:cNvSpPr>
          <p:nvPr>
            <p:ph type="sldNum" sz="quarter" idx="12"/>
          </p:nvPr>
        </p:nvSpPr>
        <p:spPr/>
        <p:txBody>
          <a:bodyPr/>
          <a:lstStyle/>
          <a:p>
            <a:fld id="{B2E8D2B6-4F45-41BC-8176-244BDB8B0BC2}" type="slidenum">
              <a:rPr lang="en-IN" smtClean="0"/>
              <a:t>2</a:t>
            </a:fld>
            <a:endParaRPr lang="en-IN"/>
          </a:p>
        </p:txBody>
      </p:sp>
      <p:pic>
        <p:nvPicPr>
          <p:cNvPr id="6" name="Picture 5">
            <a:extLst>
              <a:ext uri="{FF2B5EF4-FFF2-40B4-BE49-F238E27FC236}">
                <a16:creationId xmlns:a16="http://schemas.microsoft.com/office/drawing/2014/main" id="{05CD2B09-F93F-DA8C-A101-F9D7F1194D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96442" y="76202"/>
            <a:ext cx="820185" cy="771939"/>
          </a:xfrm>
          <a:prstGeom prst="rect">
            <a:avLst/>
          </a:prstGeom>
        </p:spPr>
      </p:pic>
    </p:spTree>
    <p:extLst>
      <p:ext uri="{BB962C8B-B14F-4D97-AF65-F5344CB8AC3E}">
        <p14:creationId xmlns:p14="http://schemas.microsoft.com/office/powerpoint/2010/main" val="1980736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543050-F364-2BC2-BA85-88D947ECBF99}"/>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3AFFF6B0-7156-3FC9-DBFC-568D07D8F9F7}"/>
              </a:ext>
            </a:extLst>
          </p:cNvPr>
          <p:cNvPicPr>
            <a:picLocks noChangeAspect="1"/>
          </p:cNvPicPr>
          <p:nvPr/>
        </p:nvPicPr>
        <p:blipFill>
          <a:blip r:embed="rId2">
            <a:extLst>
              <a:ext uri="{28A0092B-C50C-407E-A947-70E740481C1C}">
                <a14:useLocalDpi xmlns:a14="http://schemas.microsoft.com/office/drawing/2010/main" val="0"/>
              </a:ext>
            </a:extLst>
          </a:blip>
          <a:srcRect l="15057" r="17347"/>
          <a:stretch>
            <a:fillRect/>
          </a:stretch>
        </p:blipFill>
        <p:spPr>
          <a:xfrm>
            <a:off x="1417982" y="1213220"/>
            <a:ext cx="2626353" cy="4222569"/>
          </a:xfrm>
          <a:prstGeom prst="rect">
            <a:avLst/>
          </a:prstGeom>
        </p:spPr>
      </p:pic>
      <p:sp>
        <p:nvSpPr>
          <p:cNvPr id="2" name="Title 1">
            <a:extLst>
              <a:ext uri="{FF2B5EF4-FFF2-40B4-BE49-F238E27FC236}">
                <a16:creationId xmlns:a16="http://schemas.microsoft.com/office/drawing/2014/main" id="{B4BE28E7-522E-6745-B4C4-471AA6054A16}"/>
              </a:ext>
            </a:extLst>
          </p:cNvPr>
          <p:cNvSpPr>
            <a:spLocks noGrp="1"/>
          </p:cNvSpPr>
          <p:nvPr>
            <p:ph type="title"/>
          </p:nvPr>
        </p:nvSpPr>
        <p:spPr>
          <a:xfrm>
            <a:off x="838200" y="365125"/>
            <a:ext cx="10515600" cy="416753"/>
          </a:xfrm>
        </p:spPr>
        <p:txBody>
          <a:bodyPr>
            <a:normAutofit/>
          </a:bodyPr>
          <a:lstStyle/>
          <a:p>
            <a:r>
              <a:rPr lang="en-US" sz="1800" dirty="0">
                <a:latin typeface="Arial Black" panose="020B0A04020102020204" pitchFamily="34" charset="0"/>
              </a:rPr>
              <a:t>A</a:t>
            </a:r>
            <a:r>
              <a:rPr lang="en-IN" sz="1800" dirty="0">
                <a:latin typeface="Arial Black" panose="020B0A04020102020204" pitchFamily="34" charset="0"/>
              </a:rPr>
              <a:t>bout the Founder</a:t>
            </a:r>
          </a:p>
        </p:txBody>
      </p:sp>
      <p:sp>
        <p:nvSpPr>
          <p:cNvPr id="3" name="Content Placeholder 2">
            <a:extLst>
              <a:ext uri="{FF2B5EF4-FFF2-40B4-BE49-F238E27FC236}">
                <a16:creationId xmlns:a16="http://schemas.microsoft.com/office/drawing/2014/main" id="{AD94D545-5F97-49F4-4799-CAC4C780B727}"/>
              </a:ext>
            </a:extLst>
          </p:cNvPr>
          <p:cNvSpPr>
            <a:spLocks noGrp="1"/>
          </p:cNvSpPr>
          <p:nvPr>
            <p:ph idx="1"/>
          </p:nvPr>
        </p:nvSpPr>
        <p:spPr>
          <a:xfrm>
            <a:off x="4200939" y="708764"/>
            <a:ext cx="7696200" cy="5302320"/>
          </a:xfrm>
        </p:spPr>
        <p:txBody>
          <a:bodyPr>
            <a:normAutofit/>
          </a:bodyPr>
          <a:lstStyle/>
          <a:p>
            <a:pPr marL="0" indent="0" algn="just">
              <a:buNone/>
            </a:pPr>
            <a:r>
              <a:rPr lang="en-US" sz="1500" dirty="0"/>
              <a:t>Shri Sandeep Kumar Soni is a seasoned professional and entrepreneur in India’s plastic recycling industry, with over a decade of hands-on experience. </a:t>
            </a:r>
          </a:p>
          <a:p>
            <a:pPr marL="0" indent="0" algn="just">
              <a:buNone/>
            </a:pPr>
            <a:r>
              <a:rPr lang="en-US" sz="1500" dirty="0"/>
              <a:t>He began his journey in 2014 by working at the grassroots level—recycling PET bottles and trading PET scrap bales. During this time, he gained a deep understanding of the challenges and inefficiencies that plagued the industry, particularly the lack of reliable and timely market information.</a:t>
            </a:r>
          </a:p>
          <a:p>
            <a:pPr marL="0" indent="0" algn="just">
              <a:buNone/>
            </a:pPr>
            <a:r>
              <a:rPr lang="en-US" sz="1500" dirty="0"/>
              <a:t>Driven by a vision to bring transparency and structure to this highly unorganized sector, he transitioned from operations to information. Recognizing the vast information asymmetry in the plastic recycling ecosystem, he bootstrapped a digital venture—Plastic-</a:t>
            </a:r>
            <a:r>
              <a:rPr lang="en-US" sz="1500" dirty="0" err="1"/>
              <a:t>Scrapwala</a:t>
            </a:r>
            <a:r>
              <a:rPr lang="en-US" sz="1500" dirty="0"/>
              <a:t>—India’s first and most trusted mobile app providing price updates, news, and market analysis tailored specifically for the plastic recycling industry.</a:t>
            </a:r>
          </a:p>
          <a:p>
            <a:pPr marL="0" indent="0" algn="just">
              <a:buNone/>
            </a:pPr>
            <a:r>
              <a:rPr lang="en-US" sz="1500" dirty="0"/>
              <a:t>Under his leadership, Plastic-</a:t>
            </a:r>
            <a:r>
              <a:rPr lang="en-US" sz="1500" dirty="0" err="1"/>
              <a:t>Scrapwala</a:t>
            </a:r>
            <a:r>
              <a:rPr lang="en-US" sz="1500" dirty="0"/>
              <a:t> has grown into the most popular and neutral platform in its space, relied upon daily by thousands of recyclers, traders, and manufacturers across India. </a:t>
            </a:r>
          </a:p>
          <a:p>
            <a:pPr marL="0" indent="0" algn="just">
              <a:buNone/>
            </a:pPr>
            <a:r>
              <a:rPr lang="en-US" sz="1500" dirty="0"/>
              <a:t>His commitment to impartiality, accuracy, and accessibility has not only earned the platform its credibility but has also helped uplift the industry by enabling informed decision-making. Today, Shri Sandeep Kumar Soni continues to lead with the same grassroots ethos—empowering others with knowledge, connecting the unconnected, and driving positive change in India's recycling landscape.</a:t>
            </a:r>
            <a:endParaRPr lang="en-IN" sz="1500" dirty="0"/>
          </a:p>
        </p:txBody>
      </p:sp>
      <p:sp>
        <p:nvSpPr>
          <p:cNvPr id="4" name="Footer Placeholder 3">
            <a:extLst>
              <a:ext uri="{FF2B5EF4-FFF2-40B4-BE49-F238E27FC236}">
                <a16:creationId xmlns:a16="http://schemas.microsoft.com/office/drawing/2014/main" id="{AA144626-DA5B-5910-E5A2-DF2930A5973B}"/>
              </a:ext>
            </a:extLst>
          </p:cNvPr>
          <p:cNvSpPr>
            <a:spLocks noGrp="1"/>
          </p:cNvSpPr>
          <p:nvPr>
            <p:ph type="ftr" sz="quarter" idx="11"/>
          </p:nvPr>
        </p:nvSpPr>
        <p:spPr/>
        <p:txBody>
          <a:bodyPr/>
          <a:lstStyle/>
          <a:p>
            <a:pPr algn="ctr"/>
            <a:r>
              <a:rPr lang="en-US" dirty="0"/>
              <a:t>Plastic-</a:t>
            </a:r>
            <a:r>
              <a:rPr lang="en-US" dirty="0" err="1"/>
              <a:t>Scrapwala</a:t>
            </a:r>
            <a:r>
              <a:rPr lang="en-US" dirty="0"/>
              <a:t> Mobile App (for private circulation only)</a:t>
            </a:r>
            <a:endParaRPr lang="en-IN" dirty="0"/>
          </a:p>
        </p:txBody>
      </p:sp>
      <p:sp>
        <p:nvSpPr>
          <p:cNvPr id="5" name="Slide Number Placeholder 4">
            <a:extLst>
              <a:ext uri="{FF2B5EF4-FFF2-40B4-BE49-F238E27FC236}">
                <a16:creationId xmlns:a16="http://schemas.microsoft.com/office/drawing/2014/main" id="{BEE28019-2393-5CFB-EA0E-0551B953D3A7}"/>
              </a:ext>
            </a:extLst>
          </p:cNvPr>
          <p:cNvSpPr>
            <a:spLocks noGrp="1"/>
          </p:cNvSpPr>
          <p:nvPr>
            <p:ph type="sldNum" sz="quarter" idx="12"/>
          </p:nvPr>
        </p:nvSpPr>
        <p:spPr/>
        <p:txBody>
          <a:bodyPr/>
          <a:lstStyle/>
          <a:p>
            <a:fld id="{B2E8D2B6-4F45-41BC-8176-244BDB8B0BC2}" type="slidenum">
              <a:rPr lang="en-IN" smtClean="0"/>
              <a:t>3</a:t>
            </a:fld>
            <a:endParaRPr lang="en-IN"/>
          </a:p>
        </p:txBody>
      </p:sp>
      <p:pic>
        <p:nvPicPr>
          <p:cNvPr id="6" name="Picture 5">
            <a:extLst>
              <a:ext uri="{FF2B5EF4-FFF2-40B4-BE49-F238E27FC236}">
                <a16:creationId xmlns:a16="http://schemas.microsoft.com/office/drawing/2014/main" id="{CC06DACD-3887-EFAF-593E-0312108F5E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42" y="76202"/>
            <a:ext cx="820185" cy="771939"/>
          </a:xfrm>
          <a:prstGeom prst="rect">
            <a:avLst/>
          </a:prstGeom>
        </p:spPr>
      </p:pic>
    </p:spTree>
    <p:extLst>
      <p:ext uri="{BB962C8B-B14F-4D97-AF65-F5344CB8AC3E}">
        <p14:creationId xmlns:p14="http://schemas.microsoft.com/office/powerpoint/2010/main" val="3745262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485B8-E369-2B32-B2BB-74D354F19178}"/>
              </a:ext>
            </a:extLst>
          </p:cNvPr>
          <p:cNvSpPr>
            <a:spLocks noGrp="1"/>
          </p:cNvSpPr>
          <p:nvPr>
            <p:ph type="title"/>
          </p:nvPr>
        </p:nvSpPr>
        <p:spPr>
          <a:xfrm>
            <a:off x="838200" y="365125"/>
            <a:ext cx="10515600" cy="416753"/>
          </a:xfrm>
        </p:spPr>
        <p:txBody>
          <a:bodyPr>
            <a:normAutofit/>
          </a:bodyPr>
          <a:lstStyle/>
          <a:p>
            <a:r>
              <a:rPr lang="en-IN" sz="1800" dirty="0">
                <a:latin typeface="Arial Black" panose="020B0A04020102020204" pitchFamily="34" charset="0"/>
              </a:rPr>
              <a:t>Four – pronged methodology for price assessment</a:t>
            </a:r>
          </a:p>
        </p:txBody>
      </p:sp>
      <p:sp>
        <p:nvSpPr>
          <p:cNvPr id="4" name="Footer Placeholder 3">
            <a:extLst>
              <a:ext uri="{FF2B5EF4-FFF2-40B4-BE49-F238E27FC236}">
                <a16:creationId xmlns:a16="http://schemas.microsoft.com/office/drawing/2014/main" id="{5390A4EF-35F5-86B1-C441-F4EF99B476A8}"/>
              </a:ext>
            </a:extLst>
          </p:cNvPr>
          <p:cNvSpPr>
            <a:spLocks noGrp="1"/>
          </p:cNvSpPr>
          <p:nvPr>
            <p:ph type="ftr" sz="quarter" idx="11"/>
          </p:nvPr>
        </p:nvSpPr>
        <p:spPr/>
        <p:txBody>
          <a:bodyPr/>
          <a:lstStyle/>
          <a:p>
            <a:pPr algn="ctr"/>
            <a:r>
              <a:rPr lang="en-US" dirty="0"/>
              <a:t>Plastic-</a:t>
            </a:r>
            <a:r>
              <a:rPr lang="en-US" dirty="0" err="1"/>
              <a:t>Scrapwala</a:t>
            </a:r>
            <a:r>
              <a:rPr lang="en-US" dirty="0"/>
              <a:t> Mobile App (for private circulation only)</a:t>
            </a:r>
            <a:endParaRPr lang="en-IN" dirty="0"/>
          </a:p>
        </p:txBody>
      </p:sp>
      <p:sp>
        <p:nvSpPr>
          <p:cNvPr id="5" name="Slide Number Placeholder 4">
            <a:extLst>
              <a:ext uri="{FF2B5EF4-FFF2-40B4-BE49-F238E27FC236}">
                <a16:creationId xmlns:a16="http://schemas.microsoft.com/office/drawing/2014/main" id="{51D93274-2279-8E41-4AE1-9262EC269391}"/>
              </a:ext>
            </a:extLst>
          </p:cNvPr>
          <p:cNvSpPr>
            <a:spLocks noGrp="1"/>
          </p:cNvSpPr>
          <p:nvPr>
            <p:ph type="sldNum" sz="quarter" idx="12"/>
          </p:nvPr>
        </p:nvSpPr>
        <p:spPr/>
        <p:txBody>
          <a:bodyPr/>
          <a:lstStyle/>
          <a:p>
            <a:fld id="{B2E8D2B6-4F45-41BC-8176-244BDB8B0BC2}" type="slidenum">
              <a:rPr lang="en-IN" smtClean="0"/>
              <a:t>4</a:t>
            </a:fld>
            <a:endParaRPr lang="en-IN"/>
          </a:p>
        </p:txBody>
      </p:sp>
      <p:sp>
        <p:nvSpPr>
          <p:cNvPr id="7" name="TextBox 6">
            <a:extLst>
              <a:ext uri="{FF2B5EF4-FFF2-40B4-BE49-F238E27FC236}">
                <a16:creationId xmlns:a16="http://schemas.microsoft.com/office/drawing/2014/main" id="{55C78D95-C7C4-D206-98E5-07FFA74CA6F3}"/>
              </a:ext>
            </a:extLst>
          </p:cNvPr>
          <p:cNvSpPr txBox="1"/>
          <p:nvPr/>
        </p:nvSpPr>
        <p:spPr>
          <a:xfrm>
            <a:off x="2047462" y="1783930"/>
            <a:ext cx="2498034" cy="646331"/>
          </a:xfrm>
          <a:prstGeom prst="rect">
            <a:avLst/>
          </a:prstGeom>
          <a:noFill/>
        </p:spPr>
        <p:txBody>
          <a:bodyPr wrap="square" rtlCol="0">
            <a:spAutoFit/>
          </a:bodyPr>
          <a:lstStyle/>
          <a:p>
            <a:r>
              <a:rPr lang="en-US" b="1" dirty="0">
                <a:solidFill>
                  <a:srgbClr val="C00000"/>
                </a:solidFill>
                <a:latin typeface="Segoe Print" panose="02000600000000000000" pitchFamily="2" charset="0"/>
              </a:rPr>
              <a:t>Market assessment and Market Survey</a:t>
            </a:r>
            <a:endParaRPr lang="en-IN" b="1" dirty="0">
              <a:solidFill>
                <a:srgbClr val="C00000"/>
              </a:solidFill>
              <a:latin typeface="Segoe Print" panose="02000600000000000000" pitchFamily="2" charset="0"/>
            </a:endParaRPr>
          </a:p>
        </p:txBody>
      </p:sp>
      <p:sp>
        <p:nvSpPr>
          <p:cNvPr id="8" name="TextBox 7">
            <a:extLst>
              <a:ext uri="{FF2B5EF4-FFF2-40B4-BE49-F238E27FC236}">
                <a16:creationId xmlns:a16="http://schemas.microsoft.com/office/drawing/2014/main" id="{7779FA8E-5E24-6DD6-E03A-A19F14A74DF5}"/>
              </a:ext>
            </a:extLst>
          </p:cNvPr>
          <p:cNvSpPr txBox="1"/>
          <p:nvPr/>
        </p:nvSpPr>
        <p:spPr>
          <a:xfrm>
            <a:off x="1986171" y="4171317"/>
            <a:ext cx="2620617" cy="369332"/>
          </a:xfrm>
          <a:prstGeom prst="rect">
            <a:avLst/>
          </a:prstGeom>
          <a:noFill/>
        </p:spPr>
        <p:txBody>
          <a:bodyPr wrap="square" rtlCol="0">
            <a:spAutoFit/>
          </a:bodyPr>
          <a:lstStyle/>
          <a:p>
            <a:r>
              <a:rPr lang="en-US" b="1" dirty="0">
                <a:solidFill>
                  <a:srgbClr val="C00000"/>
                </a:solidFill>
                <a:latin typeface="Segoe Print" panose="02000600000000000000" pitchFamily="2" charset="0"/>
              </a:rPr>
              <a:t>Modelled Fair Prices</a:t>
            </a:r>
            <a:endParaRPr lang="en-IN" b="1" dirty="0">
              <a:solidFill>
                <a:srgbClr val="C00000"/>
              </a:solidFill>
              <a:latin typeface="Segoe Print" panose="02000600000000000000" pitchFamily="2" charset="0"/>
            </a:endParaRPr>
          </a:p>
        </p:txBody>
      </p:sp>
      <p:sp>
        <p:nvSpPr>
          <p:cNvPr id="9" name="TextBox 8">
            <a:extLst>
              <a:ext uri="{FF2B5EF4-FFF2-40B4-BE49-F238E27FC236}">
                <a16:creationId xmlns:a16="http://schemas.microsoft.com/office/drawing/2014/main" id="{BFDA0FBE-B3E7-27C4-B41A-3D3540D31BE2}"/>
              </a:ext>
            </a:extLst>
          </p:cNvPr>
          <p:cNvSpPr txBox="1"/>
          <p:nvPr/>
        </p:nvSpPr>
        <p:spPr>
          <a:xfrm>
            <a:off x="7747552" y="4171317"/>
            <a:ext cx="2498034" cy="923330"/>
          </a:xfrm>
          <a:prstGeom prst="rect">
            <a:avLst/>
          </a:prstGeom>
          <a:noFill/>
        </p:spPr>
        <p:txBody>
          <a:bodyPr wrap="square" rtlCol="0">
            <a:spAutoFit/>
          </a:bodyPr>
          <a:lstStyle/>
          <a:p>
            <a:r>
              <a:rPr lang="en-US" b="1" dirty="0">
                <a:solidFill>
                  <a:srgbClr val="C00000"/>
                </a:solidFill>
                <a:latin typeface="Segoe Print" panose="02000600000000000000" pitchFamily="2" charset="0"/>
              </a:rPr>
              <a:t>Prices derived via Bid and Book </a:t>
            </a:r>
          </a:p>
          <a:p>
            <a:r>
              <a:rPr lang="en-US" b="1" dirty="0">
                <a:solidFill>
                  <a:srgbClr val="C00000"/>
                </a:solidFill>
                <a:latin typeface="Segoe Print" panose="02000600000000000000" pitchFamily="2" charset="0"/>
              </a:rPr>
              <a:t>(for Bulk Booking)</a:t>
            </a:r>
            <a:endParaRPr lang="en-IN" b="1" dirty="0">
              <a:solidFill>
                <a:srgbClr val="C00000"/>
              </a:solidFill>
              <a:latin typeface="Segoe Print" panose="02000600000000000000" pitchFamily="2" charset="0"/>
            </a:endParaRPr>
          </a:p>
        </p:txBody>
      </p:sp>
      <p:sp>
        <p:nvSpPr>
          <p:cNvPr id="10" name="Rectangle 9">
            <a:extLst>
              <a:ext uri="{FF2B5EF4-FFF2-40B4-BE49-F238E27FC236}">
                <a16:creationId xmlns:a16="http://schemas.microsoft.com/office/drawing/2014/main" id="{3DFFFD41-F63D-FF1F-C256-A4AA655B6BF8}"/>
              </a:ext>
            </a:extLst>
          </p:cNvPr>
          <p:cNvSpPr/>
          <p:nvPr/>
        </p:nvSpPr>
        <p:spPr>
          <a:xfrm>
            <a:off x="4545496" y="2305878"/>
            <a:ext cx="3140765" cy="202758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TextBox 10">
            <a:extLst>
              <a:ext uri="{FF2B5EF4-FFF2-40B4-BE49-F238E27FC236}">
                <a16:creationId xmlns:a16="http://schemas.microsoft.com/office/drawing/2014/main" id="{383985F4-D9E2-83D9-C5F2-86E74E1CCBC1}"/>
              </a:ext>
            </a:extLst>
          </p:cNvPr>
          <p:cNvSpPr txBox="1"/>
          <p:nvPr/>
        </p:nvSpPr>
        <p:spPr>
          <a:xfrm>
            <a:off x="7747552" y="1876649"/>
            <a:ext cx="2498034" cy="646331"/>
          </a:xfrm>
          <a:prstGeom prst="rect">
            <a:avLst/>
          </a:prstGeom>
          <a:noFill/>
        </p:spPr>
        <p:txBody>
          <a:bodyPr wrap="square" rtlCol="0">
            <a:spAutoFit/>
          </a:bodyPr>
          <a:lstStyle/>
          <a:p>
            <a:r>
              <a:rPr lang="en-US" b="1" dirty="0">
                <a:solidFill>
                  <a:srgbClr val="C00000"/>
                </a:solidFill>
                <a:latin typeface="Segoe Print" panose="02000600000000000000" pitchFamily="2" charset="0"/>
              </a:rPr>
              <a:t>Live! Buy Sell Offers marketplace</a:t>
            </a:r>
            <a:endParaRPr lang="en-IN" b="1" dirty="0">
              <a:solidFill>
                <a:srgbClr val="C00000"/>
              </a:solidFill>
              <a:latin typeface="Segoe Print" panose="02000600000000000000" pitchFamily="2" charset="0"/>
            </a:endParaRPr>
          </a:p>
        </p:txBody>
      </p:sp>
      <p:pic>
        <p:nvPicPr>
          <p:cNvPr id="12" name="Picture 11">
            <a:extLst>
              <a:ext uri="{FF2B5EF4-FFF2-40B4-BE49-F238E27FC236}">
                <a16:creationId xmlns:a16="http://schemas.microsoft.com/office/drawing/2014/main" id="{620E0F62-E5DD-01E5-D377-8E897CE578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96442" y="76202"/>
            <a:ext cx="820185" cy="771939"/>
          </a:xfrm>
          <a:prstGeom prst="rect">
            <a:avLst/>
          </a:prstGeom>
        </p:spPr>
      </p:pic>
    </p:spTree>
    <p:extLst>
      <p:ext uri="{BB962C8B-B14F-4D97-AF65-F5344CB8AC3E}">
        <p14:creationId xmlns:p14="http://schemas.microsoft.com/office/powerpoint/2010/main" val="3254815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881E43-A135-D6A0-F4A2-BA601902D1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EF34C2-C632-F0FD-F9A1-5DD7D6D6CF04}"/>
              </a:ext>
            </a:extLst>
          </p:cNvPr>
          <p:cNvSpPr>
            <a:spLocks noGrp="1"/>
          </p:cNvSpPr>
          <p:nvPr>
            <p:ph type="title"/>
          </p:nvPr>
        </p:nvSpPr>
        <p:spPr>
          <a:xfrm>
            <a:off x="838200" y="365125"/>
            <a:ext cx="10515600" cy="416753"/>
          </a:xfrm>
        </p:spPr>
        <p:txBody>
          <a:bodyPr>
            <a:normAutofit/>
          </a:bodyPr>
          <a:lstStyle/>
          <a:p>
            <a:r>
              <a:rPr lang="en-IN" sz="1800" dirty="0">
                <a:latin typeface="Arial Black" panose="020B0A04020102020204" pitchFamily="34" charset="0"/>
              </a:rPr>
              <a:t>Market Assessment and Market Survey</a:t>
            </a:r>
          </a:p>
        </p:txBody>
      </p:sp>
      <p:sp>
        <p:nvSpPr>
          <p:cNvPr id="3" name="Content Placeholder 2">
            <a:extLst>
              <a:ext uri="{FF2B5EF4-FFF2-40B4-BE49-F238E27FC236}">
                <a16:creationId xmlns:a16="http://schemas.microsoft.com/office/drawing/2014/main" id="{2D3C027F-4C7D-1D3E-90B7-3CF8D2D88260}"/>
              </a:ext>
            </a:extLst>
          </p:cNvPr>
          <p:cNvSpPr>
            <a:spLocks noGrp="1"/>
          </p:cNvSpPr>
          <p:nvPr>
            <p:ph idx="1"/>
          </p:nvPr>
        </p:nvSpPr>
        <p:spPr>
          <a:xfrm>
            <a:off x="1381539" y="708764"/>
            <a:ext cx="10515600" cy="5302320"/>
          </a:xfrm>
        </p:spPr>
        <p:txBody>
          <a:bodyPr>
            <a:normAutofit/>
          </a:bodyPr>
          <a:lstStyle/>
          <a:p>
            <a:pPr algn="just"/>
            <a:r>
              <a:rPr lang="en-US" sz="1800" dirty="0"/>
              <a:t>We connect with market participants to gather price information and then triangulate the data with word on the street by speaking to the peer group for the same product.</a:t>
            </a:r>
          </a:p>
          <a:p>
            <a:pPr algn="just"/>
            <a:r>
              <a:rPr lang="en-US" sz="1800" dirty="0"/>
              <a:t>PSW staff is also experienced in benchmarking and assessing indicative price formation across the value chain of participants for a given product in a Polytype. </a:t>
            </a:r>
          </a:p>
          <a:p>
            <a:pPr algn="just"/>
            <a:r>
              <a:rPr lang="en-US" sz="1800" dirty="0"/>
              <a:t>All assessments are undertaken by trained members of PSW's team in accordance with PSW's methodology. </a:t>
            </a:r>
          </a:p>
          <a:p>
            <a:pPr algn="just"/>
            <a:r>
              <a:rPr lang="en-US" sz="1800" dirty="0"/>
              <a:t>PSW's team members gauge market conditions which drive prices of products under various Polytypes. </a:t>
            </a:r>
          </a:p>
          <a:p>
            <a:pPr algn="just"/>
            <a:r>
              <a:rPr lang="en-US" sz="1800" dirty="0"/>
              <a:t>With this information, PSW's team members engage with market participants to establish the range and depth of trades. </a:t>
            </a:r>
          </a:p>
          <a:p>
            <a:pPr algn="just"/>
            <a:r>
              <a:rPr lang="en-US" sz="1800" dirty="0"/>
              <a:t>PSW is an independent and neutral third party. We do not buy or sell any of the commodities for which we provide pricing data. </a:t>
            </a:r>
          </a:p>
          <a:p>
            <a:pPr algn="just"/>
            <a:r>
              <a:rPr lang="en-US" sz="1800" dirty="0"/>
              <a:t>PSW team members apply a certain degree of judgement while assessing prices as the scrap collection and aggregation in India is done primarily by the unorganized sector.</a:t>
            </a:r>
            <a:endParaRPr lang="en-IN" sz="1800" dirty="0"/>
          </a:p>
        </p:txBody>
      </p:sp>
      <p:sp>
        <p:nvSpPr>
          <p:cNvPr id="4" name="Footer Placeholder 3">
            <a:extLst>
              <a:ext uri="{FF2B5EF4-FFF2-40B4-BE49-F238E27FC236}">
                <a16:creationId xmlns:a16="http://schemas.microsoft.com/office/drawing/2014/main" id="{257A7A81-F89F-D505-1419-7A252C4CDBBF}"/>
              </a:ext>
            </a:extLst>
          </p:cNvPr>
          <p:cNvSpPr>
            <a:spLocks noGrp="1"/>
          </p:cNvSpPr>
          <p:nvPr>
            <p:ph type="ftr" sz="quarter" idx="11"/>
          </p:nvPr>
        </p:nvSpPr>
        <p:spPr/>
        <p:txBody>
          <a:bodyPr/>
          <a:lstStyle/>
          <a:p>
            <a:pPr algn="ctr"/>
            <a:r>
              <a:rPr lang="en-US" dirty="0"/>
              <a:t>Plastic-</a:t>
            </a:r>
            <a:r>
              <a:rPr lang="en-US" dirty="0" err="1"/>
              <a:t>Scrapwala</a:t>
            </a:r>
            <a:r>
              <a:rPr lang="en-US" dirty="0"/>
              <a:t> Mobile App (for private circulation only)</a:t>
            </a:r>
            <a:endParaRPr lang="en-IN" dirty="0"/>
          </a:p>
        </p:txBody>
      </p:sp>
      <p:sp>
        <p:nvSpPr>
          <p:cNvPr id="5" name="Slide Number Placeholder 4">
            <a:extLst>
              <a:ext uri="{FF2B5EF4-FFF2-40B4-BE49-F238E27FC236}">
                <a16:creationId xmlns:a16="http://schemas.microsoft.com/office/drawing/2014/main" id="{A89BA1CF-F3EF-07B2-1C7F-27A6FDF07C29}"/>
              </a:ext>
            </a:extLst>
          </p:cNvPr>
          <p:cNvSpPr>
            <a:spLocks noGrp="1"/>
          </p:cNvSpPr>
          <p:nvPr>
            <p:ph type="sldNum" sz="quarter" idx="12"/>
          </p:nvPr>
        </p:nvSpPr>
        <p:spPr/>
        <p:txBody>
          <a:bodyPr/>
          <a:lstStyle/>
          <a:p>
            <a:fld id="{B2E8D2B6-4F45-41BC-8176-244BDB8B0BC2}" type="slidenum">
              <a:rPr lang="en-IN" smtClean="0"/>
              <a:t>5</a:t>
            </a:fld>
            <a:endParaRPr lang="en-IN"/>
          </a:p>
        </p:txBody>
      </p:sp>
      <p:pic>
        <p:nvPicPr>
          <p:cNvPr id="6" name="Picture 5">
            <a:extLst>
              <a:ext uri="{FF2B5EF4-FFF2-40B4-BE49-F238E27FC236}">
                <a16:creationId xmlns:a16="http://schemas.microsoft.com/office/drawing/2014/main" id="{A0C6CDD6-8522-ADB0-1BAC-9BD5E70D10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96442" y="76202"/>
            <a:ext cx="820185" cy="771939"/>
          </a:xfrm>
          <a:prstGeom prst="rect">
            <a:avLst/>
          </a:prstGeom>
        </p:spPr>
      </p:pic>
    </p:spTree>
    <p:extLst>
      <p:ext uri="{BB962C8B-B14F-4D97-AF65-F5344CB8AC3E}">
        <p14:creationId xmlns:p14="http://schemas.microsoft.com/office/powerpoint/2010/main" val="973818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30FAFD-2748-0EDC-1A95-D321D423CB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9354D6-94E2-ECA6-83D4-118F4295FD44}"/>
              </a:ext>
            </a:extLst>
          </p:cNvPr>
          <p:cNvSpPr>
            <a:spLocks noGrp="1"/>
          </p:cNvSpPr>
          <p:nvPr>
            <p:ph type="title"/>
          </p:nvPr>
        </p:nvSpPr>
        <p:spPr>
          <a:xfrm>
            <a:off x="838200" y="365125"/>
            <a:ext cx="10515600" cy="416753"/>
          </a:xfrm>
        </p:spPr>
        <p:txBody>
          <a:bodyPr>
            <a:normAutofit/>
          </a:bodyPr>
          <a:lstStyle/>
          <a:p>
            <a:r>
              <a:rPr lang="en-US" sz="1800" dirty="0">
                <a:latin typeface="Arial Black" panose="020B0A04020102020204" pitchFamily="34" charset="0"/>
              </a:rPr>
              <a:t>Live! Buy Sell Offers marketplace</a:t>
            </a:r>
          </a:p>
        </p:txBody>
      </p:sp>
      <p:sp>
        <p:nvSpPr>
          <p:cNvPr id="3" name="Content Placeholder 2">
            <a:extLst>
              <a:ext uri="{FF2B5EF4-FFF2-40B4-BE49-F238E27FC236}">
                <a16:creationId xmlns:a16="http://schemas.microsoft.com/office/drawing/2014/main" id="{699B8D81-BBDC-F46E-AC49-C871804EC3A5}"/>
              </a:ext>
            </a:extLst>
          </p:cNvPr>
          <p:cNvSpPr>
            <a:spLocks noGrp="1"/>
          </p:cNvSpPr>
          <p:nvPr>
            <p:ph idx="1"/>
          </p:nvPr>
        </p:nvSpPr>
        <p:spPr>
          <a:xfrm>
            <a:off x="1368287" y="747373"/>
            <a:ext cx="10515600" cy="5302320"/>
          </a:xfrm>
        </p:spPr>
        <p:txBody>
          <a:bodyPr>
            <a:normAutofit/>
          </a:bodyPr>
          <a:lstStyle/>
          <a:p>
            <a:pPr algn="just"/>
            <a:r>
              <a:rPr lang="en-US" sz="1800" dirty="0"/>
              <a:t>We have created a market place for Live! Offers from Buyers and Sellers on Plastic-</a:t>
            </a:r>
            <a:r>
              <a:rPr lang="en-US" sz="1800" dirty="0" err="1"/>
              <a:t>Scrapwala</a:t>
            </a:r>
            <a:r>
              <a:rPr lang="en-US" sz="1800" dirty="0"/>
              <a:t> Mobile App</a:t>
            </a:r>
          </a:p>
          <a:p>
            <a:pPr algn="just"/>
            <a:r>
              <a:rPr lang="en-US" sz="1800" dirty="0"/>
              <a:t>These Live! Offers are for products (recycled granules and scrap) for which indicative prices are published on Plastic-</a:t>
            </a:r>
            <a:r>
              <a:rPr lang="en-US" sz="1800" dirty="0" err="1"/>
              <a:t>Scrapwala</a:t>
            </a:r>
            <a:r>
              <a:rPr lang="en-US" sz="1800" dirty="0"/>
              <a:t> Mobile App</a:t>
            </a:r>
          </a:p>
          <a:p>
            <a:pPr algn="just"/>
            <a:r>
              <a:rPr lang="en-US" sz="1800" dirty="0"/>
              <a:t>Prices seen in these Live! Offers are quoted by actual buyers and sellers wanting to transact in the market. So, they help us learn deviation (if any) between these quoted prices and PSW published prices.</a:t>
            </a:r>
          </a:p>
          <a:p>
            <a:pPr algn="just"/>
            <a:r>
              <a:rPr lang="en-US" sz="1800" dirty="0"/>
              <a:t>The number of Live! Offers for a certain commodity also helps PSW team members learn about demand / supply strength and weakness at a given point in time in that product.</a:t>
            </a:r>
          </a:p>
          <a:p>
            <a:pPr algn="just"/>
            <a:r>
              <a:rPr lang="en-US" sz="1800" dirty="0"/>
              <a:t>Posting Live! Offers on Plastic-</a:t>
            </a:r>
            <a:r>
              <a:rPr lang="en-US" sz="1800" dirty="0" err="1"/>
              <a:t>Scrapwala</a:t>
            </a:r>
            <a:r>
              <a:rPr lang="en-US" sz="1800" dirty="0"/>
              <a:t> Mobile App is FREE for all -- this allows all participants in the recycling complex to post their offers making it a marketplace.</a:t>
            </a:r>
          </a:p>
          <a:p>
            <a:pPr algn="just"/>
            <a:r>
              <a:rPr lang="en-US" sz="1800" dirty="0"/>
              <a:t>PSW team members continuously monitor for any frivolous Live! Offers and immediately either request the Buyer or Seller of the Offer to make correction in the Live! Offer.</a:t>
            </a:r>
          </a:p>
          <a:p>
            <a:pPr algn="just"/>
            <a:r>
              <a:rPr lang="en-US" sz="1800" dirty="0"/>
              <a:t>PSW is an independent and neutral third party. We do not buy or sell any of the commodities for which we provide pricing data. </a:t>
            </a:r>
            <a:endParaRPr lang="en-IN" sz="1800" dirty="0"/>
          </a:p>
        </p:txBody>
      </p:sp>
      <p:sp>
        <p:nvSpPr>
          <p:cNvPr id="4" name="Footer Placeholder 3">
            <a:extLst>
              <a:ext uri="{FF2B5EF4-FFF2-40B4-BE49-F238E27FC236}">
                <a16:creationId xmlns:a16="http://schemas.microsoft.com/office/drawing/2014/main" id="{E2809A3C-7E05-B6A5-67A3-55345960248B}"/>
              </a:ext>
            </a:extLst>
          </p:cNvPr>
          <p:cNvSpPr>
            <a:spLocks noGrp="1"/>
          </p:cNvSpPr>
          <p:nvPr>
            <p:ph type="ftr" sz="quarter" idx="11"/>
          </p:nvPr>
        </p:nvSpPr>
        <p:spPr/>
        <p:txBody>
          <a:bodyPr/>
          <a:lstStyle/>
          <a:p>
            <a:pPr algn="ctr"/>
            <a:r>
              <a:rPr lang="en-US"/>
              <a:t>Plastic-Scrapwala Mobile App (for private circulation only)</a:t>
            </a:r>
            <a:endParaRPr lang="en-IN"/>
          </a:p>
        </p:txBody>
      </p:sp>
      <p:sp>
        <p:nvSpPr>
          <p:cNvPr id="5" name="Slide Number Placeholder 4">
            <a:extLst>
              <a:ext uri="{FF2B5EF4-FFF2-40B4-BE49-F238E27FC236}">
                <a16:creationId xmlns:a16="http://schemas.microsoft.com/office/drawing/2014/main" id="{49CF9C60-FFB8-2EA9-243A-9493949FF059}"/>
              </a:ext>
            </a:extLst>
          </p:cNvPr>
          <p:cNvSpPr>
            <a:spLocks noGrp="1"/>
          </p:cNvSpPr>
          <p:nvPr>
            <p:ph type="sldNum" sz="quarter" idx="12"/>
          </p:nvPr>
        </p:nvSpPr>
        <p:spPr/>
        <p:txBody>
          <a:bodyPr/>
          <a:lstStyle/>
          <a:p>
            <a:fld id="{B2E8D2B6-4F45-41BC-8176-244BDB8B0BC2}" type="slidenum">
              <a:rPr lang="en-IN" smtClean="0"/>
              <a:t>6</a:t>
            </a:fld>
            <a:endParaRPr lang="en-IN"/>
          </a:p>
        </p:txBody>
      </p:sp>
      <p:pic>
        <p:nvPicPr>
          <p:cNvPr id="6" name="Picture 5">
            <a:extLst>
              <a:ext uri="{FF2B5EF4-FFF2-40B4-BE49-F238E27FC236}">
                <a16:creationId xmlns:a16="http://schemas.microsoft.com/office/drawing/2014/main" id="{71068B6A-9184-C10C-CB99-C57BBB4DEE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96442" y="76202"/>
            <a:ext cx="820185" cy="771939"/>
          </a:xfrm>
          <a:prstGeom prst="rect">
            <a:avLst/>
          </a:prstGeom>
        </p:spPr>
      </p:pic>
    </p:spTree>
    <p:extLst>
      <p:ext uri="{BB962C8B-B14F-4D97-AF65-F5344CB8AC3E}">
        <p14:creationId xmlns:p14="http://schemas.microsoft.com/office/powerpoint/2010/main" val="3864002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38B827-9B3A-B959-C3D6-FD179FF741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23CA29-2B95-BEE1-0B7F-D3D7CDA515C9}"/>
              </a:ext>
            </a:extLst>
          </p:cNvPr>
          <p:cNvSpPr>
            <a:spLocks noGrp="1"/>
          </p:cNvSpPr>
          <p:nvPr>
            <p:ph type="title"/>
          </p:nvPr>
        </p:nvSpPr>
        <p:spPr>
          <a:xfrm>
            <a:off x="838200" y="365125"/>
            <a:ext cx="10515600" cy="416753"/>
          </a:xfrm>
        </p:spPr>
        <p:txBody>
          <a:bodyPr>
            <a:normAutofit/>
          </a:bodyPr>
          <a:lstStyle/>
          <a:p>
            <a:r>
              <a:rPr lang="en-IN" sz="1800" dirty="0">
                <a:latin typeface="Arial Black" panose="020B0A04020102020204" pitchFamily="34" charset="0"/>
              </a:rPr>
              <a:t>Modelled Fair Prices (for Scrap and Recycled Granules)</a:t>
            </a:r>
          </a:p>
        </p:txBody>
      </p:sp>
      <p:sp>
        <p:nvSpPr>
          <p:cNvPr id="3" name="Content Placeholder 2">
            <a:extLst>
              <a:ext uri="{FF2B5EF4-FFF2-40B4-BE49-F238E27FC236}">
                <a16:creationId xmlns:a16="http://schemas.microsoft.com/office/drawing/2014/main" id="{703839B3-5F53-DF7A-3B43-F0FFA39976D8}"/>
              </a:ext>
            </a:extLst>
          </p:cNvPr>
          <p:cNvSpPr>
            <a:spLocks noGrp="1"/>
          </p:cNvSpPr>
          <p:nvPr>
            <p:ph idx="1"/>
          </p:nvPr>
        </p:nvSpPr>
        <p:spPr>
          <a:xfrm>
            <a:off x="1487556" y="747373"/>
            <a:ext cx="10515600" cy="5302320"/>
          </a:xfrm>
        </p:spPr>
        <p:txBody>
          <a:bodyPr>
            <a:normAutofit/>
          </a:bodyPr>
          <a:lstStyle/>
          <a:p>
            <a:pPr algn="just"/>
            <a:r>
              <a:rPr lang="en-US" sz="1800" dirty="0"/>
              <a:t>We have developed an algorithm to extrapolate prices based on global indicators, movement in crude oil prices and prices of intermediates.</a:t>
            </a:r>
          </a:p>
          <a:p>
            <a:pPr algn="just"/>
            <a:r>
              <a:rPr lang="en-US" sz="1800" dirty="0"/>
              <a:t>These algorithms are the backbone for estimating fair prices across products across Polytypes.</a:t>
            </a:r>
          </a:p>
          <a:p>
            <a:pPr algn="just"/>
            <a:r>
              <a:rPr lang="en-US" sz="1800" dirty="0"/>
              <a:t>For example, our algorithms work on correlations between crude oil and other intermediates harmonized with import export pricing data — ensuring minimal or no subjectivity in estimating and assessing virgin and recycled granule prices. In addition, the model also takes in to account the standard price spreads between virgin to recycled granules and further down to scrap.</a:t>
            </a:r>
          </a:p>
          <a:p>
            <a:pPr algn="just"/>
            <a:r>
              <a:rPr lang="en-US" sz="1800" dirty="0"/>
              <a:t>Modelled Fair Prices Premium or Discount to recent actual traded prices also help gauge demand strength and supply weakness in the market for a certain product in a given polytype.</a:t>
            </a:r>
          </a:p>
          <a:p>
            <a:pPr algn="just"/>
            <a:r>
              <a:rPr lang="en-US" sz="1800" dirty="0"/>
              <a:t>Calculations are subject to PSW's editorial team and management, taking into account the views of relevant stakeholders -- before publishing these under the corresponding section ‘Fair Prices’ on the Mobile App</a:t>
            </a:r>
          </a:p>
          <a:p>
            <a:pPr algn="just"/>
            <a:r>
              <a:rPr lang="en-US" sz="1800" dirty="0"/>
              <a:t>PSW is an independent and neutral third party. We do not buy or sell any of the commodities for which we provide pricing data. This is crucial for ensuring that the data our clients rely on is as trustworthy as possible.</a:t>
            </a:r>
            <a:endParaRPr lang="en-IN" sz="1800" dirty="0"/>
          </a:p>
        </p:txBody>
      </p:sp>
      <p:sp>
        <p:nvSpPr>
          <p:cNvPr id="4" name="Footer Placeholder 3">
            <a:extLst>
              <a:ext uri="{FF2B5EF4-FFF2-40B4-BE49-F238E27FC236}">
                <a16:creationId xmlns:a16="http://schemas.microsoft.com/office/drawing/2014/main" id="{BCC10491-CF49-3E58-235B-D0BEAAD57FA5}"/>
              </a:ext>
            </a:extLst>
          </p:cNvPr>
          <p:cNvSpPr>
            <a:spLocks noGrp="1"/>
          </p:cNvSpPr>
          <p:nvPr>
            <p:ph type="ftr" sz="quarter" idx="11"/>
          </p:nvPr>
        </p:nvSpPr>
        <p:spPr/>
        <p:txBody>
          <a:bodyPr/>
          <a:lstStyle/>
          <a:p>
            <a:pPr algn="ctr"/>
            <a:r>
              <a:rPr lang="en-US" dirty="0"/>
              <a:t>Plastic-</a:t>
            </a:r>
            <a:r>
              <a:rPr lang="en-US" dirty="0" err="1"/>
              <a:t>Scrapwala</a:t>
            </a:r>
            <a:r>
              <a:rPr lang="en-US" dirty="0"/>
              <a:t> Mobile App (for private circulation only)</a:t>
            </a:r>
            <a:endParaRPr lang="en-IN" dirty="0"/>
          </a:p>
        </p:txBody>
      </p:sp>
      <p:sp>
        <p:nvSpPr>
          <p:cNvPr id="5" name="Slide Number Placeholder 4">
            <a:extLst>
              <a:ext uri="{FF2B5EF4-FFF2-40B4-BE49-F238E27FC236}">
                <a16:creationId xmlns:a16="http://schemas.microsoft.com/office/drawing/2014/main" id="{7812EA21-4CE9-AE6E-F66C-BC09BC509229}"/>
              </a:ext>
            </a:extLst>
          </p:cNvPr>
          <p:cNvSpPr>
            <a:spLocks noGrp="1"/>
          </p:cNvSpPr>
          <p:nvPr>
            <p:ph type="sldNum" sz="quarter" idx="12"/>
          </p:nvPr>
        </p:nvSpPr>
        <p:spPr/>
        <p:txBody>
          <a:bodyPr/>
          <a:lstStyle/>
          <a:p>
            <a:fld id="{B2E8D2B6-4F45-41BC-8176-244BDB8B0BC2}" type="slidenum">
              <a:rPr lang="en-IN" smtClean="0"/>
              <a:t>7</a:t>
            </a:fld>
            <a:endParaRPr lang="en-IN"/>
          </a:p>
        </p:txBody>
      </p:sp>
      <p:pic>
        <p:nvPicPr>
          <p:cNvPr id="6" name="Picture 5">
            <a:extLst>
              <a:ext uri="{FF2B5EF4-FFF2-40B4-BE49-F238E27FC236}">
                <a16:creationId xmlns:a16="http://schemas.microsoft.com/office/drawing/2014/main" id="{3F3A9CD5-009A-2AC3-B267-711509AA47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96442" y="76202"/>
            <a:ext cx="820185" cy="771939"/>
          </a:xfrm>
          <a:prstGeom prst="rect">
            <a:avLst/>
          </a:prstGeom>
        </p:spPr>
      </p:pic>
    </p:spTree>
    <p:extLst>
      <p:ext uri="{BB962C8B-B14F-4D97-AF65-F5344CB8AC3E}">
        <p14:creationId xmlns:p14="http://schemas.microsoft.com/office/powerpoint/2010/main" val="4954017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A85A9C-9995-AB3D-C887-B6A0CDC1B3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5A7033-5B67-90E7-F877-74EA7DDB3B61}"/>
              </a:ext>
            </a:extLst>
          </p:cNvPr>
          <p:cNvSpPr>
            <a:spLocks noGrp="1"/>
          </p:cNvSpPr>
          <p:nvPr>
            <p:ph type="title"/>
          </p:nvPr>
        </p:nvSpPr>
        <p:spPr>
          <a:xfrm>
            <a:off x="838200" y="365125"/>
            <a:ext cx="10515600" cy="416753"/>
          </a:xfrm>
        </p:spPr>
        <p:txBody>
          <a:bodyPr>
            <a:normAutofit/>
          </a:bodyPr>
          <a:lstStyle/>
          <a:p>
            <a:r>
              <a:rPr lang="en-IN" sz="1800" dirty="0">
                <a:latin typeface="Arial Black" panose="020B0A04020102020204" pitchFamily="34" charset="0"/>
              </a:rPr>
              <a:t>Prices derived via Bid and Book</a:t>
            </a:r>
          </a:p>
        </p:txBody>
      </p:sp>
      <p:sp>
        <p:nvSpPr>
          <p:cNvPr id="3" name="Content Placeholder 2">
            <a:extLst>
              <a:ext uri="{FF2B5EF4-FFF2-40B4-BE49-F238E27FC236}">
                <a16:creationId xmlns:a16="http://schemas.microsoft.com/office/drawing/2014/main" id="{348F34B0-AC15-1897-211B-5275714297CC}"/>
              </a:ext>
            </a:extLst>
          </p:cNvPr>
          <p:cNvSpPr>
            <a:spLocks noGrp="1"/>
          </p:cNvSpPr>
          <p:nvPr>
            <p:ph idx="1"/>
          </p:nvPr>
        </p:nvSpPr>
        <p:spPr>
          <a:xfrm>
            <a:off x="1447800" y="624446"/>
            <a:ext cx="10515600" cy="5302320"/>
          </a:xfrm>
        </p:spPr>
        <p:txBody>
          <a:bodyPr>
            <a:normAutofit/>
          </a:bodyPr>
          <a:lstStyle/>
          <a:p>
            <a:pPr algn="just"/>
            <a:r>
              <a:rPr lang="en-US" sz="1800" dirty="0"/>
              <a:t>Companies use this feature on Plastic-</a:t>
            </a:r>
            <a:r>
              <a:rPr lang="en-US" sz="1800" dirty="0" err="1"/>
              <a:t>Scrapwala</a:t>
            </a:r>
            <a:r>
              <a:rPr lang="en-US" sz="1800" dirty="0"/>
              <a:t> Mobile to App to encourage competitive bidding for their raw material procurement as well as sale of finished goods in bulk.</a:t>
            </a:r>
          </a:p>
          <a:p>
            <a:pPr algn="just"/>
            <a:r>
              <a:rPr lang="en-US" sz="1800" dirty="0"/>
              <a:t>Pricing based on bids accepted by companies, can also be seen as actual transaction prices, is the most reliable method for price discovery because it is based on competitive bidding in actual transactions.</a:t>
            </a:r>
          </a:p>
          <a:p>
            <a:pPr algn="just"/>
            <a:r>
              <a:rPr lang="en-US" sz="1800" dirty="0"/>
              <a:t>Because we report prices and produce benchmarks based on transaction-based data, </a:t>
            </a:r>
          </a:p>
          <a:p>
            <a:pPr algn="just"/>
            <a:r>
              <a:rPr lang="en-US" sz="1800" dirty="0"/>
              <a:t>We comply with certain internal standards:</a:t>
            </a:r>
          </a:p>
          <a:p>
            <a:pPr lvl="1" algn="just">
              <a:buFont typeface="Courier New" panose="02070309020205020404" pitchFamily="49" charset="0"/>
              <a:buChar char="o"/>
            </a:pPr>
            <a:r>
              <a:rPr lang="en-US" sz="1800" dirty="0"/>
              <a:t>PSW will not be counter-party in any transaction </a:t>
            </a:r>
          </a:p>
          <a:p>
            <a:pPr lvl="1" algn="just">
              <a:buFont typeface="Courier New" panose="02070309020205020404" pitchFamily="49" charset="0"/>
              <a:buChar char="o"/>
            </a:pPr>
            <a:r>
              <a:rPr lang="en-US" sz="1800" dirty="0"/>
              <a:t>The idea is to enable trade between a company (that wants to deal in bulk) and multiple vendors / suppliers</a:t>
            </a:r>
          </a:p>
          <a:p>
            <a:pPr lvl="1" algn="just">
              <a:buFont typeface="Courier New" panose="02070309020205020404" pitchFamily="49" charset="0"/>
              <a:buChar char="o"/>
            </a:pPr>
            <a:r>
              <a:rPr lang="en-US" sz="1800" dirty="0"/>
              <a:t>The Book and Bid must have a meaningful volume</a:t>
            </a:r>
          </a:p>
          <a:p>
            <a:pPr lvl="1" algn="just">
              <a:buFont typeface="Courier New" panose="02070309020205020404" pitchFamily="49" charset="0"/>
              <a:buChar char="o"/>
            </a:pPr>
            <a:r>
              <a:rPr lang="en-US" sz="1800" dirty="0"/>
              <a:t>Require a minimum number of participants</a:t>
            </a:r>
          </a:p>
          <a:p>
            <a:pPr algn="just"/>
            <a:r>
              <a:rPr lang="en-US" sz="1800" dirty="0"/>
              <a:t>We have received favorable opinions from companies and industry-experienced market participants for trade enablement via the above offering.</a:t>
            </a:r>
          </a:p>
        </p:txBody>
      </p:sp>
      <p:sp>
        <p:nvSpPr>
          <p:cNvPr id="4" name="Footer Placeholder 3">
            <a:extLst>
              <a:ext uri="{FF2B5EF4-FFF2-40B4-BE49-F238E27FC236}">
                <a16:creationId xmlns:a16="http://schemas.microsoft.com/office/drawing/2014/main" id="{250FBF29-5861-49D2-2452-B2CA934C5738}"/>
              </a:ext>
            </a:extLst>
          </p:cNvPr>
          <p:cNvSpPr>
            <a:spLocks noGrp="1"/>
          </p:cNvSpPr>
          <p:nvPr>
            <p:ph type="ftr" sz="quarter" idx="11"/>
          </p:nvPr>
        </p:nvSpPr>
        <p:spPr/>
        <p:txBody>
          <a:bodyPr/>
          <a:lstStyle/>
          <a:p>
            <a:pPr algn="ctr"/>
            <a:r>
              <a:rPr lang="en-US" dirty="0"/>
              <a:t>Plastic-</a:t>
            </a:r>
            <a:r>
              <a:rPr lang="en-US" dirty="0" err="1"/>
              <a:t>Scrapwala</a:t>
            </a:r>
            <a:r>
              <a:rPr lang="en-US" dirty="0"/>
              <a:t> Mobile App (for private circulation only)</a:t>
            </a:r>
            <a:endParaRPr lang="en-IN" dirty="0"/>
          </a:p>
        </p:txBody>
      </p:sp>
      <p:sp>
        <p:nvSpPr>
          <p:cNvPr id="5" name="Slide Number Placeholder 4">
            <a:extLst>
              <a:ext uri="{FF2B5EF4-FFF2-40B4-BE49-F238E27FC236}">
                <a16:creationId xmlns:a16="http://schemas.microsoft.com/office/drawing/2014/main" id="{0028ADD5-2E0C-4C7C-AEF7-DAB53A968D86}"/>
              </a:ext>
            </a:extLst>
          </p:cNvPr>
          <p:cNvSpPr>
            <a:spLocks noGrp="1"/>
          </p:cNvSpPr>
          <p:nvPr>
            <p:ph type="sldNum" sz="quarter" idx="12"/>
          </p:nvPr>
        </p:nvSpPr>
        <p:spPr/>
        <p:txBody>
          <a:bodyPr/>
          <a:lstStyle/>
          <a:p>
            <a:fld id="{B2E8D2B6-4F45-41BC-8176-244BDB8B0BC2}" type="slidenum">
              <a:rPr lang="en-IN" smtClean="0"/>
              <a:t>8</a:t>
            </a:fld>
            <a:endParaRPr lang="en-IN"/>
          </a:p>
        </p:txBody>
      </p:sp>
      <p:pic>
        <p:nvPicPr>
          <p:cNvPr id="6" name="Picture 5">
            <a:extLst>
              <a:ext uri="{FF2B5EF4-FFF2-40B4-BE49-F238E27FC236}">
                <a16:creationId xmlns:a16="http://schemas.microsoft.com/office/drawing/2014/main" id="{99B3537C-82E8-DF30-D363-95BFE6CCA1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96442" y="76202"/>
            <a:ext cx="820185" cy="771939"/>
          </a:xfrm>
          <a:prstGeom prst="rect">
            <a:avLst/>
          </a:prstGeom>
        </p:spPr>
      </p:pic>
    </p:spTree>
    <p:extLst>
      <p:ext uri="{BB962C8B-B14F-4D97-AF65-F5344CB8AC3E}">
        <p14:creationId xmlns:p14="http://schemas.microsoft.com/office/powerpoint/2010/main" val="35789044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76</TotalTime>
  <Words>1286</Words>
  <Application>Microsoft Office PowerPoint</Application>
  <PresentationFormat>Widescreen</PresentationFormat>
  <Paragraphs>71</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Arial Black</vt:lpstr>
      <vt:lpstr>Calibri</vt:lpstr>
      <vt:lpstr>Corbel</vt:lpstr>
      <vt:lpstr>Courier New</vt:lpstr>
      <vt:lpstr>Segoe Print</vt:lpstr>
      <vt:lpstr>Parallax</vt:lpstr>
      <vt:lpstr>Price Methodology</vt:lpstr>
      <vt:lpstr>About Us</vt:lpstr>
      <vt:lpstr>About the Founder</vt:lpstr>
      <vt:lpstr>Four – pronged methodology for price assessment</vt:lpstr>
      <vt:lpstr>Market Assessment and Market Survey</vt:lpstr>
      <vt:lpstr>Live! Buy Sell Offers marketplace</vt:lpstr>
      <vt:lpstr>Modelled Fair Prices (for Scrap and Recycled Granules)</vt:lpstr>
      <vt:lpstr>Prices derived via Bid and Book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OmShree</dc:creator>
  <cp:lastModifiedBy>OmShree</cp:lastModifiedBy>
  <cp:revision>4</cp:revision>
  <dcterms:created xsi:type="dcterms:W3CDTF">2025-08-15T17:40:16Z</dcterms:created>
  <dcterms:modified xsi:type="dcterms:W3CDTF">2025-08-15T18:56:55Z</dcterms:modified>
</cp:coreProperties>
</file>